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367" r:id="rId3"/>
    <p:sldId id="262" r:id="rId4"/>
    <p:sldId id="346" r:id="rId5"/>
    <p:sldId id="341" r:id="rId6"/>
    <p:sldId id="281" r:id="rId7"/>
    <p:sldId id="260" r:id="rId8"/>
    <p:sldId id="270" r:id="rId9"/>
    <p:sldId id="272" r:id="rId10"/>
    <p:sldId id="352" r:id="rId11"/>
    <p:sldId id="361" r:id="rId12"/>
    <p:sldId id="363" r:id="rId13"/>
    <p:sldId id="261" r:id="rId14"/>
    <p:sldId id="365" r:id="rId15"/>
    <p:sldId id="350" r:id="rId16"/>
    <p:sldId id="284" r:id="rId17"/>
    <p:sldId id="290" r:id="rId18"/>
    <p:sldId id="295" r:id="rId19"/>
    <p:sldId id="329" r:id="rId20"/>
    <p:sldId id="311" r:id="rId21"/>
    <p:sldId id="364" r:id="rId22"/>
    <p:sldId id="347" r:id="rId23"/>
    <p:sldId id="287" r:id="rId24"/>
    <p:sldId id="304" r:id="rId25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hilippe RICORDEAU" initials="Ph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25176A"/>
    <a:srgbClr val="004CF5"/>
    <a:srgbClr val="374DC0"/>
    <a:srgbClr val="3149B9"/>
    <a:srgbClr val="0048E7"/>
    <a:srgbClr val="003EC8"/>
    <a:srgbClr val="0032A2"/>
    <a:srgbClr val="003ABE"/>
    <a:srgbClr val="003EC7"/>
    <a:srgbClr val="004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386" autoAdjust="0"/>
    <p:restoredTop sz="94661"/>
  </p:normalViewPr>
  <p:slideViewPr>
    <p:cSldViewPr snapToGrid="0" snapToObjects="1">
      <p:cViewPr varScale="1">
        <p:scale>
          <a:sx n="108" d="100"/>
          <a:sy n="108" d="100"/>
        </p:scale>
        <p:origin x="276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7" d="100"/>
        <a:sy n="18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29BAC-F678-C548-842F-50ED3D0DCEA8}" type="datetimeFigureOut">
              <a:rPr lang="fr-FR" smtClean="0"/>
              <a:t>12/09/2019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4A0BD-20A1-4A43-A74D-1FCBD2D4C8B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4298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07C24-756F-7F47-8F4E-FCA8DCB97959}" type="datetimeFigureOut">
              <a:rPr lang="fr-FR" smtClean="0"/>
              <a:t>12/09/2019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8AC86-ED92-2C40-B5AB-3127EE43886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42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8AC86-ED92-2C40-B5AB-3127EE43886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0643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8AC86-ED92-2C40-B5AB-3127EE43886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593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5c758654c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5c758654c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Modules 1 &amp; 2 run every 5 minutes. The Machine Learning’s reliability is evaluated continuously, and if its confidence level is low the decision is handed over to an expert system (which is not really machine learning, just a decision tree with multiple equations). Everyone knows the article on machine learning vision system from Google that could predict that a photo was a cat 99 times in a row, but the 100th time said it was a coliflower. In Diabeloop’s case as well, sometimes the Machine Learning doesn’t understand the situation. Which is why we have this continuous confidence methodology as well as a back-up algorithm.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Module 3, the long-term machine learning, is evaluating patterns in the lifestyle or physiology of the person (night vs day, week-end vs week, etc…) and integrates those patterns into the short-term algorithms.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59748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8AC86-ED92-2C40-B5AB-3127EE438868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864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EE66-0439-D14D-A86D-C2F0C6075DB6}" type="datetimeFigureOut">
              <a:rPr lang="fr-FR" smtClean="0"/>
              <a:t>12/09/2019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7E37-0495-B94C-AC21-9B170972C33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1145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EE66-0439-D14D-A86D-C2F0C6075DB6}" type="datetimeFigureOut">
              <a:rPr lang="fr-FR" smtClean="0"/>
              <a:t>12/09/2019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7E37-0495-B94C-AC21-9B170972C33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2954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EE66-0439-D14D-A86D-C2F0C6075DB6}" type="datetimeFigureOut">
              <a:rPr lang="fr-FR" smtClean="0"/>
              <a:t>12/09/2019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7E37-0495-B94C-AC21-9B170972C33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2522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">
  <p:cSld name="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 flipH="1">
            <a:off x="-23426" y="6135364"/>
            <a:ext cx="12231393" cy="751851"/>
          </a:xfrm>
          <a:custGeom>
            <a:avLst/>
            <a:gdLst/>
            <a:ahLst/>
            <a:cxnLst/>
            <a:rect l="l" t="t" r="r" b="b"/>
            <a:pathLst>
              <a:path w="366502" h="31288" extrusionOk="0">
                <a:moveTo>
                  <a:pt x="366494" y="0"/>
                </a:moveTo>
                <a:lnTo>
                  <a:pt x="366502" y="31288"/>
                </a:lnTo>
                <a:lnTo>
                  <a:pt x="119" y="30666"/>
                </a:lnTo>
                <a:lnTo>
                  <a:pt x="0" y="12926"/>
                </a:lnTo>
                <a:close/>
              </a:path>
            </a:pathLst>
          </a:custGeom>
          <a:solidFill>
            <a:srgbClr val="00A3E2"/>
          </a:solidFill>
          <a:ln>
            <a:noFill/>
          </a:ln>
        </p:spPr>
      </p:sp>
      <p:sp>
        <p:nvSpPr>
          <p:cNvPr id="25" name="Google Shape;25;p5"/>
          <p:cNvSpPr txBox="1">
            <a:spLocks noGrp="1"/>
          </p:cNvSpPr>
          <p:nvPr>
            <p:ph type="ctrTitle"/>
          </p:nvPr>
        </p:nvSpPr>
        <p:spPr>
          <a:xfrm>
            <a:off x="533667" y="101600"/>
            <a:ext cx="103964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A3E2"/>
              </a:buClr>
              <a:buSzPts val="2000"/>
              <a:buFont typeface="Ubuntu"/>
              <a:buChar char="●"/>
              <a:defRPr sz="2000" b="1">
                <a:solidFill>
                  <a:srgbClr val="00A3E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1"/>
          </p:nvPr>
        </p:nvSpPr>
        <p:spPr>
          <a:xfrm>
            <a:off x="533667" y="601543"/>
            <a:ext cx="10396400" cy="4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3E2"/>
              </a:buClr>
              <a:buSzPts val="1400"/>
              <a:buFont typeface="Ubuntu"/>
              <a:buNone/>
              <a:defRPr>
                <a:solidFill>
                  <a:srgbClr val="00A3E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1304200" y="1326400"/>
            <a:ext cx="10072000" cy="45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➔"/>
              <a:defRPr sz="1200">
                <a:solidFill>
                  <a:srgbClr val="666666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◆"/>
              <a:defRPr sz="1200">
                <a:solidFill>
                  <a:srgbClr val="666666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◆"/>
              <a:defRPr sz="1200">
                <a:solidFill>
                  <a:srgbClr val="666666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◆"/>
              <a:defRPr sz="1200">
                <a:solidFill>
                  <a:srgbClr val="666666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pic>
        <p:nvPicPr>
          <p:cNvPr id="28" name="Google Shape;28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207" y="6236967"/>
            <a:ext cx="582500" cy="58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>
            <a:spLocks noGrp="1"/>
          </p:cNvSpPr>
          <p:nvPr>
            <p:ph type="ctrTitle" idx="3"/>
          </p:nvPr>
        </p:nvSpPr>
        <p:spPr>
          <a:xfrm>
            <a:off x="760179" y="6363947"/>
            <a:ext cx="5646800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Ubuntu Light"/>
              <a:buChar char="●"/>
              <a:defRPr sz="1100">
                <a:solidFill>
                  <a:srgbClr val="FFFFFF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Ubuntu Light"/>
              <a:buChar char="○"/>
              <a:defRPr sz="1200">
                <a:solidFill>
                  <a:srgbClr val="FFFFFF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Ubuntu Light"/>
              <a:buChar char="■"/>
              <a:defRPr sz="1200">
                <a:solidFill>
                  <a:srgbClr val="FFFFFF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Ubuntu Light"/>
              <a:buChar char="●"/>
              <a:defRPr sz="1200">
                <a:solidFill>
                  <a:srgbClr val="FFFFFF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Ubuntu Light"/>
              <a:buChar char="○"/>
              <a:defRPr sz="1200">
                <a:solidFill>
                  <a:srgbClr val="FFFFFF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Ubuntu Light"/>
              <a:buChar char="■"/>
              <a:defRPr sz="1200">
                <a:solidFill>
                  <a:srgbClr val="FFFFFF"/>
                </a:solidFill>
                <a:latin typeface="Ubuntu Light"/>
                <a:ea typeface="Ubuntu Light"/>
                <a:cs typeface="Ubuntu Light"/>
                <a:sym typeface="Ubuntu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Ubuntu Light"/>
              <a:buChar char="●"/>
              <a:defRPr sz="1200">
                <a:solidFill>
                  <a:srgbClr val="FFFFFF"/>
                </a:solidFill>
                <a:latin typeface="Ubuntu Light"/>
                <a:ea typeface="Ubuntu Light"/>
                <a:cs typeface="Ubuntu Light"/>
                <a:sym typeface="Ubuntu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Ubuntu Light"/>
              <a:buChar char="○"/>
              <a:defRPr sz="1200">
                <a:solidFill>
                  <a:srgbClr val="FFFFFF"/>
                </a:solidFill>
                <a:latin typeface="Ubuntu Light"/>
                <a:ea typeface="Ubuntu Light"/>
                <a:cs typeface="Ubuntu Light"/>
                <a:sym typeface="Ubuntu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Ubuntu Light"/>
              <a:buChar char="■"/>
              <a:defRPr sz="1200">
                <a:solidFill>
                  <a:srgbClr val="FFFFFF"/>
                </a:solidFill>
                <a:latin typeface="Ubuntu Light"/>
                <a:ea typeface="Ubuntu Light"/>
                <a:cs typeface="Ubuntu Light"/>
                <a:sym typeface="Ubuntu Light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11409033" y="6434733"/>
            <a:ext cx="731600" cy="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0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r" rtl="0">
              <a:buNone/>
              <a:defRPr sz="10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r" rtl="0">
              <a:buNone/>
              <a:defRPr sz="10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r" rtl="0">
              <a:buNone/>
              <a:defRPr sz="10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r" rtl="0">
              <a:buNone/>
              <a:defRPr sz="10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r" rtl="0">
              <a:buNone/>
              <a:defRPr sz="10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r" rtl="0">
              <a:buNone/>
              <a:defRPr sz="10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r" rtl="0">
              <a:buNone/>
              <a:defRPr sz="10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r" rtl="0">
              <a:buNone/>
              <a:defRPr sz="10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622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" userDrawn="1">
          <p15:clr>
            <a:srgbClr val="FF00FF"/>
          </p15:clr>
        </p15:guide>
        <p15:guide id="2" orient="horz" pos="454" userDrawn="1">
          <p15:clr>
            <a:srgbClr val="FF00FF"/>
          </p15:clr>
        </p15:guide>
        <p15:guide id="3" pos="400" userDrawn="1">
          <p15:clr>
            <a:srgbClr val="FF00FF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EE66-0439-D14D-A86D-C2F0C6075DB6}" type="datetimeFigureOut">
              <a:rPr lang="fr-FR" smtClean="0"/>
              <a:t>12/09/2019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7E37-0495-B94C-AC21-9B170972C33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8939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EE66-0439-D14D-A86D-C2F0C6075DB6}" type="datetimeFigureOut">
              <a:rPr lang="fr-FR" smtClean="0"/>
              <a:t>12/09/2019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7E37-0495-B94C-AC21-9B170972C33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7781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EE66-0439-D14D-A86D-C2F0C6075DB6}" type="datetimeFigureOut">
              <a:rPr lang="fr-FR" smtClean="0"/>
              <a:t>12/09/2019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7E37-0495-B94C-AC21-9B170972C33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1602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EE66-0439-D14D-A86D-C2F0C6075DB6}" type="datetimeFigureOut">
              <a:rPr lang="fr-FR" smtClean="0"/>
              <a:t>12/09/2019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7E37-0495-B94C-AC21-9B170972C33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8196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EE66-0439-D14D-A86D-C2F0C6075DB6}" type="datetimeFigureOut">
              <a:rPr lang="fr-FR" smtClean="0"/>
              <a:t>12/09/2019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7E37-0495-B94C-AC21-9B170972C33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1267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EE66-0439-D14D-A86D-C2F0C6075DB6}" type="datetimeFigureOut">
              <a:rPr lang="fr-FR" smtClean="0"/>
              <a:t>12/09/2019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7E37-0495-B94C-AC21-9B170972C33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0309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EE66-0439-D14D-A86D-C2F0C6075DB6}" type="datetimeFigureOut">
              <a:rPr lang="fr-FR" smtClean="0"/>
              <a:t>12/09/2019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7E37-0495-B94C-AC21-9B170972C33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3822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EE66-0439-D14D-A86D-C2F0C6075DB6}" type="datetimeFigureOut">
              <a:rPr lang="fr-FR" smtClean="0"/>
              <a:t>12/09/2019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7E37-0495-B94C-AC21-9B170972C33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9205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0EE66-0439-D14D-A86D-C2F0C6075DB6}" type="datetimeFigureOut">
              <a:rPr lang="fr-FR" smtClean="0"/>
              <a:t>12/09/2019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87E37-0495-B94C-AC21-9B170972C33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6808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fr/url?sa=i&amp;rct=j&amp;q=&amp;esrc=s&amp;source=images&amp;cd=&amp;ved=2ahUKEwi8rciOx7zkAhUtx4UKHQ3fDNoQjRx6BAgBEAQ&amp;url=https://www.inserm.fr/information-en-sante/dossiers-information/nutrition-et-sante&amp;psig=AOvVaw1Bp1WZ41xvnSnQUbDbZ1m9&amp;ust=156787162933757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260438"/>
            <a:ext cx="12191999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rgbClr val="000090"/>
                </a:solidFill>
              </a:rPr>
              <a:t>Le patient, le médecin et le système </a:t>
            </a:r>
          </a:p>
          <a:p>
            <a:pPr algn="ctr"/>
            <a:r>
              <a:rPr lang="fr-FR" sz="3600" dirty="0">
                <a:solidFill>
                  <a:srgbClr val="000090"/>
                </a:solidFill>
              </a:rPr>
              <a:t>de santé à l’ère du numérique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214498" y="6138307"/>
            <a:ext cx="3283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000090"/>
                </a:solidFill>
              </a:rPr>
              <a:t>Ottawa, septembre 2019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7203" y="2007705"/>
            <a:ext cx="3890152" cy="389015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852864" y="6138307"/>
            <a:ext cx="4672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>
                <a:solidFill>
                  <a:srgbClr val="000090"/>
                </a:solidFill>
              </a:rPr>
              <a:t>pierre.corvol@academie-sciences.fr</a:t>
            </a:r>
            <a:endParaRPr lang="fr-FR" sz="2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382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A2D4C54-8EE2-2248-BBA2-FB72B3C53868}"/>
              </a:ext>
            </a:extLst>
          </p:cNvPr>
          <p:cNvSpPr txBox="1"/>
          <p:nvPr/>
        </p:nvSpPr>
        <p:spPr>
          <a:xfrm>
            <a:off x="3255108" y="222264"/>
            <a:ext cx="5659242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0090"/>
                </a:solidFill>
              </a:rPr>
              <a:t>La médecine 4 P à l’ère du numérique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BD8A145-A278-EC4E-AD8B-1C09FC382F17}"/>
              </a:ext>
            </a:extLst>
          </p:cNvPr>
          <p:cNvSpPr txBox="1"/>
          <p:nvPr/>
        </p:nvSpPr>
        <p:spPr>
          <a:xfrm>
            <a:off x="3626241" y="1150373"/>
            <a:ext cx="4948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000090"/>
                </a:solidFill>
              </a:rPr>
              <a:t>Prédictive, précision, participative, préventive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4C2EA5F-A624-4D48-89E1-CF9C3F5A0591}"/>
              </a:ext>
            </a:extLst>
          </p:cNvPr>
          <p:cNvSpPr txBox="1"/>
          <p:nvPr/>
        </p:nvSpPr>
        <p:spPr>
          <a:xfrm>
            <a:off x="1976446" y="1924595"/>
            <a:ext cx="554100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00090"/>
                </a:solidFill>
              </a:rPr>
              <a:t>Applications en cours</a:t>
            </a:r>
            <a:r>
              <a:rPr lang="fr-FR" sz="2400" dirty="0">
                <a:solidFill>
                  <a:srgbClr val="000090"/>
                </a:solidFill>
              </a:rPr>
              <a:t>:</a:t>
            </a:r>
          </a:p>
          <a:p>
            <a:endParaRPr lang="fr-FR" sz="2400" dirty="0">
              <a:solidFill>
                <a:srgbClr val="000090"/>
              </a:solidFill>
            </a:endParaRPr>
          </a:p>
          <a:p>
            <a:r>
              <a:rPr lang="fr-FR" sz="2400" dirty="0">
                <a:solidFill>
                  <a:srgbClr val="000090"/>
                </a:solidFill>
              </a:rPr>
              <a:t>Imagerie médicale</a:t>
            </a:r>
          </a:p>
          <a:p>
            <a:r>
              <a:rPr lang="fr-FR" sz="2400" dirty="0">
                <a:solidFill>
                  <a:srgbClr val="000090"/>
                </a:solidFill>
              </a:rPr>
              <a:t>Ophtalmologie (rétinopathie diabétique,…)</a:t>
            </a:r>
          </a:p>
          <a:p>
            <a:r>
              <a:rPr lang="fr-FR" sz="2400" dirty="0">
                <a:solidFill>
                  <a:srgbClr val="000090"/>
                </a:solidFill>
              </a:rPr>
              <a:t>Anatomopathologie</a:t>
            </a:r>
          </a:p>
          <a:p>
            <a:endParaRPr lang="fr-FR" sz="2400" dirty="0">
              <a:solidFill>
                <a:srgbClr val="000090"/>
              </a:solidFill>
            </a:endParaRPr>
          </a:p>
          <a:p>
            <a:r>
              <a:rPr lang="fr-FR" sz="2400" dirty="0">
                <a:solidFill>
                  <a:srgbClr val="000090"/>
                </a:solidFill>
              </a:rPr>
              <a:t>Pharmaco-épidémiologie</a:t>
            </a:r>
          </a:p>
          <a:p>
            <a:endParaRPr lang="fr-FR" sz="2400" dirty="0">
              <a:solidFill>
                <a:srgbClr val="000090"/>
              </a:solidFill>
            </a:endParaRPr>
          </a:p>
          <a:p>
            <a:r>
              <a:rPr lang="fr-FR" sz="2400" dirty="0" err="1">
                <a:solidFill>
                  <a:srgbClr val="000090"/>
                </a:solidFill>
              </a:rPr>
              <a:t>Téléchirurgie</a:t>
            </a:r>
            <a:r>
              <a:rPr lang="fr-FR" sz="2400" dirty="0">
                <a:solidFill>
                  <a:srgbClr val="000090"/>
                </a:solidFill>
              </a:rPr>
              <a:t> (IRCAD)</a:t>
            </a:r>
          </a:p>
          <a:p>
            <a:r>
              <a:rPr lang="fr-FR" sz="2400" dirty="0">
                <a:solidFill>
                  <a:srgbClr val="000090"/>
                </a:solidFill>
              </a:rPr>
              <a:t>Traitement automatisé</a:t>
            </a:r>
          </a:p>
          <a:p>
            <a:endParaRPr lang="fr-FR" sz="2400" dirty="0">
              <a:solidFill>
                <a:srgbClr val="000090"/>
              </a:solidFill>
            </a:endParaRPr>
          </a:p>
          <a:p>
            <a:endParaRPr lang="fr-FR" sz="2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34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9C7F555-1C79-6748-B915-48CC3B468F88}"/>
              </a:ext>
            </a:extLst>
          </p:cNvPr>
          <p:cNvSpPr txBox="1"/>
          <p:nvPr/>
        </p:nvSpPr>
        <p:spPr>
          <a:xfrm>
            <a:off x="1790413" y="195088"/>
            <a:ext cx="8816261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0090"/>
                </a:solidFill>
              </a:rPr>
              <a:t>Traitement personnalisé et autonome du diabète de type 1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E2D19A8-BDB7-2D40-AE9E-4B2E06FBB472}"/>
              </a:ext>
            </a:extLst>
          </p:cNvPr>
          <p:cNvSpPr txBox="1"/>
          <p:nvPr/>
        </p:nvSpPr>
        <p:spPr>
          <a:xfrm>
            <a:off x="1639410" y="1034301"/>
            <a:ext cx="4029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0090"/>
                </a:solidFill>
              </a:rPr>
              <a:t>250 000 patients en France</a:t>
            </a:r>
          </a:p>
          <a:p>
            <a:r>
              <a:rPr lang="fr-FR" dirty="0">
                <a:solidFill>
                  <a:srgbClr val="000090"/>
                </a:solidFill>
              </a:rPr>
              <a:t>2 million en Europe, 1.5 million aux  USA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AA7A9D8-F3FA-944D-B3E3-05FF28DE9B0A}"/>
              </a:ext>
            </a:extLst>
          </p:cNvPr>
          <p:cNvSpPr txBox="1"/>
          <p:nvPr/>
        </p:nvSpPr>
        <p:spPr>
          <a:xfrm>
            <a:off x="1639410" y="1789396"/>
            <a:ext cx="6079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0090"/>
                </a:solidFill>
              </a:rPr>
              <a:t>Nécessité d’injecter la dose correcte d’insuline 4-6 fois par jour</a:t>
            </a:r>
          </a:p>
        </p:txBody>
      </p:sp>
      <p:pic>
        <p:nvPicPr>
          <p:cNvPr id="5" name="Google Shape;208;p34">
            <a:extLst>
              <a:ext uri="{FF2B5EF4-FFF2-40B4-BE49-F238E27FC236}">
                <a16:creationId xmlns:a16="http://schemas.microsoft.com/office/drawing/2014/main" id="{3191ACA7-9AA1-614E-B7A2-E10F16EE464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07566" y="3223298"/>
            <a:ext cx="4632509" cy="326695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254E0FC-D0C7-C04B-8639-4E48F905AF6E}"/>
              </a:ext>
            </a:extLst>
          </p:cNvPr>
          <p:cNvSpPr txBox="1"/>
          <p:nvPr/>
        </p:nvSpPr>
        <p:spPr>
          <a:xfrm>
            <a:off x="1639409" y="2346135"/>
            <a:ext cx="349672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0090"/>
                </a:solidFill>
              </a:rPr>
              <a:t>Apprentissage automatique</a:t>
            </a:r>
          </a:p>
          <a:p>
            <a:r>
              <a:rPr lang="fr-FR" dirty="0">
                <a:solidFill>
                  <a:srgbClr val="000090"/>
                </a:solidFill>
              </a:rPr>
              <a:t>Injections automatique de la dose </a:t>
            </a:r>
          </a:p>
          <a:p>
            <a:r>
              <a:rPr lang="fr-FR" dirty="0">
                <a:solidFill>
                  <a:srgbClr val="000090"/>
                </a:solidFill>
              </a:rPr>
              <a:t>correcte d’insuline toutes les 5 min</a:t>
            </a:r>
          </a:p>
          <a:p>
            <a:endParaRPr lang="fr-FR" dirty="0">
              <a:solidFill>
                <a:srgbClr val="000090"/>
              </a:solidFill>
            </a:endParaRPr>
          </a:p>
          <a:p>
            <a:r>
              <a:rPr lang="fr-FR" sz="1600" dirty="0">
                <a:solidFill>
                  <a:srgbClr val="000090"/>
                </a:solidFill>
              </a:rPr>
              <a:t>150 millions d’équations résolues </a:t>
            </a:r>
          </a:p>
          <a:p>
            <a:r>
              <a:rPr lang="fr-FR" sz="1600" dirty="0">
                <a:solidFill>
                  <a:srgbClr val="000090"/>
                </a:solidFill>
              </a:rPr>
              <a:t>par jour, par patient</a:t>
            </a:r>
          </a:p>
        </p:txBody>
      </p:sp>
      <p:pic>
        <p:nvPicPr>
          <p:cNvPr id="7" name="Google Shape;207;p34">
            <a:extLst>
              <a:ext uri="{FF2B5EF4-FFF2-40B4-BE49-F238E27FC236}">
                <a16:creationId xmlns:a16="http://schemas.microsoft.com/office/drawing/2014/main" id="{7911D370-80F3-E847-89ED-741A07BCAD0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60366" t="33528"/>
          <a:stretch/>
        </p:blipFill>
        <p:spPr>
          <a:xfrm>
            <a:off x="8840074" y="4528474"/>
            <a:ext cx="1938274" cy="23295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02CDB95-CBF5-B347-8603-F185D395E802}"/>
              </a:ext>
            </a:extLst>
          </p:cNvPr>
          <p:cNvSpPr txBox="1"/>
          <p:nvPr/>
        </p:nvSpPr>
        <p:spPr>
          <a:xfrm>
            <a:off x="1790412" y="5124487"/>
            <a:ext cx="1677062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800" dirty="0" err="1">
                <a:solidFill>
                  <a:srgbClr val="000090"/>
                </a:solidFill>
              </a:rPr>
              <a:t>Diabeloop</a:t>
            </a:r>
            <a:endParaRPr lang="fr-FR" sz="28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41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5"/>
          <p:cNvSpPr txBox="1">
            <a:spLocks noGrp="1"/>
          </p:cNvSpPr>
          <p:nvPr>
            <p:ph type="sldNum" idx="12"/>
          </p:nvPr>
        </p:nvSpPr>
        <p:spPr>
          <a:xfrm>
            <a:off x="10080775" y="5683300"/>
            <a:ext cx="548700" cy="1815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fld id="{00000000-1234-1234-1234-123412341234}" type="slidenum">
              <a:rPr lang="en-GB">
                <a:solidFill>
                  <a:srgbClr val="000090"/>
                </a:solidFill>
              </a:rPr>
              <a:pPr>
                <a:buClr>
                  <a:srgbClr val="000000"/>
                </a:buClr>
                <a:buSzPts val="1100"/>
              </a:pPr>
              <a:t>12</a:t>
            </a:fld>
            <a:endParaRPr>
              <a:solidFill>
                <a:srgbClr val="000090"/>
              </a:solidFill>
            </a:endParaRPr>
          </a:p>
        </p:txBody>
      </p:sp>
      <p:grpSp>
        <p:nvGrpSpPr>
          <p:cNvPr id="216" name="Google Shape;216;p35"/>
          <p:cNvGrpSpPr/>
          <p:nvPr/>
        </p:nvGrpSpPr>
        <p:grpSpPr>
          <a:xfrm>
            <a:off x="2916781" y="1855277"/>
            <a:ext cx="7089744" cy="3407297"/>
            <a:chOff x="1392781" y="1074225"/>
            <a:chExt cx="7089744" cy="3407297"/>
          </a:xfrm>
        </p:grpSpPr>
        <p:sp>
          <p:nvSpPr>
            <p:cNvPr id="217" name="Google Shape;217;p35"/>
            <p:cNvSpPr/>
            <p:nvPr/>
          </p:nvSpPr>
          <p:spPr>
            <a:xfrm>
              <a:off x="2018425" y="3934473"/>
              <a:ext cx="6464100" cy="546900"/>
            </a:xfrm>
            <a:prstGeom prst="roundRect">
              <a:avLst>
                <a:gd name="adj" fmla="val 0"/>
              </a:avLst>
            </a:prstGeom>
            <a:noFill/>
            <a:ln w="28575" cap="flat" cmpd="sng">
              <a:solidFill>
                <a:srgbClr val="00A3E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>
                <a:solidFill>
                  <a:srgbClr val="000090"/>
                </a:solidFill>
              </a:endParaRPr>
            </a:p>
          </p:txBody>
        </p:sp>
        <p:sp>
          <p:nvSpPr>
            <p:cNvPr id="218" name="Google Shape;218;p35"/>
            <p:cNvSpPr txBox="1"/>
            <p:nvPr/>
          </p:nvSpPr>
          <p:spPr>
            <a:xfrm>
              <a:off x="2018425" y="1074225"/>
              <a:ext cx="6464100" cy="546900"/>
            </a:xfrm>
            <a:prstGeom prst="rect">
              <a:avLst/>
            </a:prstGeom>
            <a:noFill/>
            <a:ln w="28575" cap="flat" cmpd="sng">
              <a:solidFill>
                <a:srgbClr val="00A3E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lnSpc>
                  <a:spcPct val="80000"/>
                </a:lnSpc>
                <a:spcBef>
                  <a:spcPts val="336"/>
                </a:spcBef>
              </a:pPr>
              <a:r>
                <a:rPr lang="en-GB" sz="1679" b="1">
                  <a:solidFill>
                    <a:srgbClr val="000090"/>
                  </a:solidFill>
                  <a:latin typeface="Ubuntu"/>
                  <a:ea typeface="Ubuntu"/>
                  <a:cs typeface="Ubuntu"/>
                  <a:sym typeface="Ubuntu"/>
                </a:rPr>
                <a:t>  </a:t>
              </a:r>
              <a:endParaRPr sz="1679" b="1">
                <a:solidFill>
                  <a:srgbClr val="000090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219" name="Google Shape;219;p35"/>
            <p:cNvSpPr/>
            <p:nvPr/>
          </p:nvSpPr>
          <p:spPr>
            <a:xfrm>
              <a:off x="2018425" y="1694489"/>
              <a:ext cx="6464100" cy="2166300"/>
            </a:xfrm>
            <a:prstGeom prst="roundRect">
              <a:avLst>
                <a:gd name="adj" fmla="val 0"/>
              </a:avLst>
            </a:prstGeom>
            <a:noFill/>
            <a:ln w="28575" cap="flat" cmpd="sng">
              <a:solidFill>
                <a:srgbClr val="00A3E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90"/>
                </a:solidFill>
              </a:endParaRPr>
            </a:p>
          </p:txBody>
        </p:sp>
        <p:sp>
          <p:nvSpPr>
            <p:cNvPr id="220" name="Google Shape;220;p35"/>
            <p:cNvSpPr txBox="1"/>
            <p:nvPr/>
          </p:nvSpPr>
          <p:spPr>
            <a:xfrm>
              <a:off x="5571107" y="1171218"/>
              <a:ext cx="2911200" cy="35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336"/>
                </a:spcBef>
              </a:pPr>
              <a:r>
                <a:rPr lang="en-GB" dirty="0">
                  <a:solidFill>
                    <a:srgbClr val="000090"/>
                  </a:solidFill>
                  <a:latin typeface="Ubuntu"/>
                  <a:ea typeface="Ubuntu"/>
                  <a:cs typeface="Ubuntu"/>
                  <a:sym typeface="Ubuntu"/>
                </a:rPr>
                <a:t>Safety first</a:t>
              </a:r>
              <a:endParaRPr dirty="0">
                <a:solidFill>
                  <a:srgbClr val="000090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221" name="Google Shape;221;p35"/>
            <p:cNvSpPr txBox="1"/>
            <p:nvPr/>
          </p:nvSpPr>
          <p:spPr>
            <a:xfrm>
              <a:off x="2787084" y="1079870"/>
              <a:ext cx="2741100" cy="535200"/>
            </a:xfrm>
            <a:prstGeom prst="rect">
              <a:avLst/>
            </a:prstGeom>
            <a:solidFill>
              <a:srgbClr val="6FC3BB"/>
            </a:solidFill>
            <a:ln w="28575" cap="flat" cmpd="sng">
              <a:solidFill>
                <a:srgbClr val="6FC3B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336"/>
                </a:spcBef>
              </a:pPr>
              <a:r>
                <a:rPr lang="en-GB" b="1">
                  <a:solidFill>
                    <a:srgbClr val="000090"/>
                  </a:solidFill>
                  <a:latin typeface="Ubuntu"/>
                  <a:ea typeface="Ubuntu"/>
                  <a:cs typeface="Ubuntu"/>
                  <a:sym typeface="Ubuntu"/>
                </a:rPr>
                <a:t>Hypo minimizer</a:t>
              </a:r>
              <a:endParaRPr b="1">
                <a:solidFill>
                  <a:srgbClr val="000090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222" name="Google Shape;222;p35"/>
            <p:cNvSpPr txBox="1"/>
            <p:nvPr/>
          </p:nvSpPr>
          <p:spPr>
            <a:xfrm>
              <a:off x="2136279" y="1167147"/>
              <a:ext cx="460800" cy="36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-GB" sz="2400" b="1">
                  <a:solidFill>
                    <a:srgbClr val="000090"/>
                  </a:solidFill>
                  <a:latin typeface="Ubuntu"/>
                  <a:ea typeface="Ubuntu"/>
                  <a:cs typeface="Ubuntu"/>
                  <a:sym typeface="Ubuntu"/>
                </a:rPr>
                <a:t>1</a:t>
              </a:r>
              <a:endParaRPr sz="2400" b="1">
                <a:solidFill>
                  <a:srgbClr val="000090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223" name="Google Shape;223;p35"/>
            <p:cNvSpPr/>
            <p:nvPr/>
          </p:nvSpPr>
          <p:spPr>
            <a:xfrm>
              <a:off x="2786947" y="1871119"/>
              <a:ext cx="2741100" cy="828000"/>
            </a:xfrm>
            <a:prstGeom prst="rect">
              <a:avLst/>
            </a:prstGeom>
            <a:solidFill>
              <a:srgbClr val="00A3E2"/>
            </a:solidFill>
            <a:ln w="28575" cap="flat" cmpd="sng">
              <a:solidFill>
                <a:srgbClr val="00A3E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chemeClr val="dk1"/>
                </a:buClr>
              </a:pPr>
              <a:r>
                <a:rPr lang="en-GB" b="1">
                  <a:solidFill>
                    <a:srgbClr val="000090"/>
                  </a:solidFill>
                  <a:latin typeface="Ubuntu"/>
                  <a:ea typeface="Ubuntu"/>
                  <a:cs typeface="Ubuntu"/>
                  <a:sym typeface="Ubuntu"/>
                </a:rPr>
                <a:t>Machine learning</a:t>
              </a:r>
              <a:endParaRPr b="1">
                <a:solidFill>
                  <a:srgbClr val="000090"/>
                </a:solidFill>
                <a:latin typeface="Ubuntu"/>
                <a:ea typeface="Ubuntu"/>
                <a:cs typeface="Ubuntu"/>
                <a:sym typeface="Ubuntu"/>
              </a:endParaRPr>
            </a:p>
            <a:p>
              <a:pPr algn="ctr"/>
              <a:r>
                <a:rPr lang="en-GB" sz="1200">
                  <a:solidFill>
                    <a:srgbClr val="000090"/>
                  </a:solidFill>
                  <a:latin typeface="Ubuntu"/>
                  <a:ea typeface="Ubuntu"/>
                  <a:cs typeface="Ubuntu"/>
                  <a:sym typeface="Ubuntu"/>
                </a:rPr>
                <a:t>Physiological framework</a:t>
              </a:r>
              <a:endParaRPr b="1">
                <a:solidFill>
                  <a:srgbClr val="000090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224" name="Google Shape;224;p35"/>
            <p:cNvSpPr txBox="1"/>
            <p:nvPr/>
          </p:nvSpPr>
          <p:spPr>
            <a:xfrm>
              <a:off x="6341957" y="2537086"/>
              <a:ext cx="1369500" cy="45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>
                <a:buClr>
                  <a:srgbClr val="366092"/>
                </a:buClr>
              </a:pPr>
              <a:r>
                <a:rPr lang="en-GB">
                  <a:solidFill>
                    <a:srgbClr val="000090"/>
                  </a:solidFill>
                  <a:latin typeface="Ubuntu"/>
                  <a:ea typeface="Ubuntu"/>
                  <a:cs typeface="Ubuntu"/>
                  <a:sym typeface="Ubuntu"/>
                </a:rPr>
                <a:t>Short term</a:t>
              </a:r>
              <a:endParaRPr>
                <a:solidFill>
                  <a:srgbClr val="000090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225" name="Google Shape;225;p35"/>
            <p:cNvSpPr/>
            <p:nvPr/>
          </p:nvSpPr>
          <p:spPr>
            <a:xfrm>
              <a:off x="2786951" y="2851031"/>
              <a:ext cx="2741100" cy="828000"/>
            </a:xfrm>
            <a:prstGeom prst="rect">
              <a:avLst/>
            </a:prstGeom>
            <a:solidFill>
              <a:srgbClr val="E72980"/>
            </a:solidFill>
            <a:ln w="28575" cap="flat" cmpd="sng">
              <a:solidFill>
                <a:srgbClr val="E729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GB" b="1">
                  <a:solidFill>
                    <a:srgbClr val="000090"/>
                  </a:solidFill>
                  <a:latin typeface="Ubuntu"/>
                  <a:ea typeface="Ubuntu"/>
                  <a:cs typeface="Ubuntu"/>
                  <a:sym typeface="Ubuntu"/>
                </a:rPr>
                <a:t>Expert system</a:t>
              </a:r>
              <a:endParaRPr>
                <a:solidFill>
                  <a:srgbClr val="000090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226" name="Google Shape;226;p35"/>
            <p:cNvSpPr txBox="1"/>
            <p:nvPr/>
          </p:nvSpPr>
          <p:spPr>
            <a:xfrm>
              <a:off x="2170449" y="2566752"/>
              <a:ext cx="460800" cy="36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-GB" sz="2400" b="1">
                  <a:solidFill>
                    <a:srgbClr val="000090"/>
                  </a:solidFill>
                  <a:latin typeface="Ubuntu"/>
                  <a:ea typeface="Ubuntu"/>
                  <a:cs typeface="Ubuntu"/>
                  <a:sym typeface="Ubuntu"/>
                </a:rPr>
                <a:t>2</a:t>
              </a:r>
              <a:endParaRPr sz="2400" b="1">
                <a:solidFill>
                  <a:srgbClr val="000090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227" name="Google Shape;227;p35"/>
            <p:cNvSpPr txBox="1"/>
            <p:nvPr/>
          </p:nvSpPr>
          <p:spPr>
            <a:xfrm>
              <a:off x="6011507" y="4000589"/>
              <a:ext cx="2030400" cy="41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>
                <a:buClr>
                  <a:srgbClr val="366092"/>
                </a:buClr>
              </a:pPr>
              <a:r>
                <a:rPr lang="en-GB">
                  <a:solidFill>
                    <a:srgbClr val="000090"/>
                  </a:solidFill>
                  <a:latin typeface="Ubuntu"/>
                  <a:ea typeface="Ubuntu"/>
                  <a:cs typeface="Ubuntu"/>
                  <a:sym typeface="Ubuntu"/>
                </a:rPr>
                <a:t>Long term</a:t>
              </a:r>
              <a:endParaRPr>
                <a:solidFill>
                  <a:srgbClr val="000090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228" name="Google Shape;228;p35"/>
            <p:cNvSpPr/>
            <p:nvPr/>
          </p:nvSpPr>
          <p:spPr>
            <a:xfrm>
              <a:off x="2786947" y="3934622"/>
              <a:ext cx="2741100" cy="546900"/>
            </a:xfrm>
            <a:prstGeom prst="rect">
              <a:avLst/>
            </a:prstGeom>
            <a:solidFill>
              <a:srgbClr val="FFD500"/>
            </a:solidFill>
            <a:ln w="28575" cap="flat" cmpd="sng">
              <a:solidFill>
                <a:srgbClr val="FFD5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GB" b="1">
                  <a:solidFill>
                    <a:srgbClr val="000090"/>
                  </a:solidFill>
                  <a:latin typeface="Ubuntu"/>
                  <a:ea typeface="Ubuntu"/>
                  <a:cs typeface="Ubuntu"/>
                  <a:sym typeface="Ubuntu"/>
                </a:rPr>
                <a:t>Machine learning </a:t>
              </a:r>
              <a:endParaRPr>
                <a:solidFill>
                  <a:srgbClr val="000090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229" name="Google Shape;229;p35"/>
            <p:cNvSpPr txBox="1"/>
            <p:nvPr/>
          </p:nvSpPr>
          <p:spPr>
            <a:xfrm>
              <a:off x="2170449" y="4027540"/>
              <a:ext cx="460800" cy="36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-GB" sz="2400" b="1">
                  <a:solidFill>
                    <a:srgbClr val="000090"/>
                  </a:solidFill>
                  <a:latin typeface="Ubuntu"/>
                  <a:ea typeface="Ubuntu"/>
                  <a:cs typeface="Ubuntu"/>
                  <a:sym typeface="Ubuntu"/>
                </a:rPr>
                <a:t>3</a:t>
              </a:r>
              <a:endParaRPr sz="2400" b="1">
                <a:solidFill>
                  <a:srgbClr val="000090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cxnSp>
          <p:nvCxnSpPr>
            <p:cNvPr id="230" name="Google Shape;230;p35"/>
            <p:cNvCxnSpPr/>
            <p:nvPr/>
          </p:nvCxnSpPr>
          <p:spPr>
            <a:xfrm>
              <a:off x="2546775" y="1092620"/>
              <a:ext cx="0" cy="1287900"/>
            </a:xfrm>
            <a:prstGeom prst="straightConnector1">
              <a:avLst/>
            </a:prstGeom>
            <a:noFill/>
            <a:ln w="28575" cap="flat" cmpd="sng">
              <a:solidFill>
                <a:srgbClr val="00A3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31" name="Google Shape;231;p35"/>
            <p:cNvCxnSpPr/>
            <p:nvPr/>
          </p:nvCxnSpPr>
          <p:spPr>
            <a:xfrm>
              <a:off x="3039410" y="2506493"/>
              <a:ext cx="0" cy="751800"/>
            </a:xfrm>
            <a:prstGeom prst="straightConnector1">
              <a:avLst/>
            </a:prstGeom>
            <a:noFill/>
            <a:ln w="28575" cap="flat" cmpd="sng">
              <a:solidFill>
                <a:srgbClr val="00A3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grpSp>
          <p:nvGrpSpPr>
            <p:cNvPr id="232" name="Google Shape;232;p35"/>
            <p:cNvGrpSpPr/>
            <p:nvPr/>
          </p:nvGrpSpPr>
          <p:grpSpPr>
            <a:xfrm>
              <a:off x="1392781" y="3576888"/>
              <a:ext cx="612300" cy="539854"/>
              <a:chOff x="1545181" y="3478129"/>
              <a:chExt cx="612300" cy="539854"/>
            </a:xfrm>
          </p:grpSpPr>
          <p:sp>
            <p:nvSpPr>
              <p:cNvPr id="233" name="Google Shape;233;p35"/>
              <p:cNvSpPr/>
              <p:nvPr/>
            </p:nvSpPr>
            <p:spPr>
              <a:xfrm>
                <a:off x="1636644" y="3607283"/>
                <a:ext cx="420900" cy="410700"/>
              </a:xfrm>
              <a:prstGeom prst="flowChartConnector">
                <a:avLst/>
              </a:prstGeom>
              <a:solidFill>
                <a:srgbClr val="FFFFFF"/>
              </a:solidFill>
              <a:ln w="28575" cap="flat" cmpd="sng">
                <a:solidFill>
                  <a:srgbClr val="00A3E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104400" tIns="0" rIns="90000" bIns="104400" anchor="ctr" anchorCtr="0">
                <a:noAutofit/>
              </a:bodyPr>
              <a:lstStyle/>
              <a:p>
                <a:pPr marL="457200">
                  <a:lnSpc>
                    <a:spcPct val="80000"/>
                  </a:lnSpc>
                  <a:spcBef>
                    <a:spcPts val="336"/>
                  </a:spcBef>
                </a:pPr>
                <a:endParaRPr sz="2400">
                  <a:solidFill>
                    <a:srgbClr val="000090"/>
                  </a:solidFill>
                </a:endParaRPr>
              </a:p>
            </p:txBody>
          </p:sp>
          <p:sp>
            <p:nvSpPr>
              <p:cNvPr id="234" name="Google Shape;234;p35"/>
              <p:cNvSpPr txBox="1"/>
              <p:nvPr/>
            </p:nvSpPr>
            <p:spPr>
              <a:xfrm>
                <a:off x="1545181" y="3478129"/>
                <a:ext cx="612300" cy="48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algn="ctr"/>
                <a:r>
                  <a:rPr lang="en-GB" sz="3000" b="1">
                    <a:solidFill>
                      <a:srgbClr val="000090"/>
                    </a:solidFill>
                    <a:latin typeface="Ubuntu"/>
                    <a:ea typeface="Ubuntu"/>
                    <a:cs typeface="Ubuntu"/>
                    <a:sym typeface="Ubuntu"/>
                  </a:rPr>
                  <a:t>+</a:t>
                </a:r>
                <a:endParaRPr sz="3000" b="1">
                  <a:solidFill>
                    <a:srgbClr val="000090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p:grpSp>
        <p:cxnSp>
          <p:nvCxnSpPr>
            <p:cNvPr id="235" name="Google Shape;235;p35"/>
            <p:cNvCxnSpPr/>
            <p:nvPr/>
          </p:nvCxnSpPr>
          <p:spPr>
            <a:xfrm rot="10800000">
              <a:off x="8167725" y="3553400"/>
              <a:ext cx="0" cy="923100"/>
            </a:xfrm>
            <a:prstGeom prst="straightConnector1">
              <a:avLst/>
            </a:prstGeom>
            <a:noFill/>
            <a:ln w="28575" cap="flat" cmpd="sng">
              <a:solidFill>
                <a:srgbClr val="00A3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36" name="Google Shape;236;p35"/>
            <p:cNvSpPr/>
            <p:nvPr/>
          </p:nvSpPr>
          <p:spPr>
            <a:xfrm>
              <a:off x="6180557" y="1788525"/>
              <a:ext cx="1692300" cy="153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53" y="60000"/>
                  </a:moveTo>
                  <a:lnTo>
                    <a:pt x="11753" y="60000"/>
                  </a:lnTo>
                  <a:cubicBezTo>
                    <a:pt x="11753" y="36899"/>
                    <a:pt x="28955" y="17217"/>
                    <a:pt x="52347" y="13552"/>
                  </a:cubicBezTo>
                  <a:cubicBezTo>
                    <a:pt x="75738" y="9888"/>
                    <a:pt x="98398" y="23326"/>
                    <a:pt x="105819" y="45264"/>
                  </a:cubicBezTo>
                  <a:lnTo>
                    <a:pt x="117052" y="45124"/>
                  </a:lnTo>
                  <a:lnTo>
                    <a:pt x="101440" y="59485"/>
                  </a:lnTo>
                  <a:lnTo>
                    <a:pt x="79942" y="45586"/>
                  </a:lnTo>
                  <a:lnTo>
                    <a:pt x="90864" y="45450"/>
                  </a:lnTo>
                  <a:cubicBezTo>
                    <a:pt x="83591" y="32250"/>
                    <a:pt x="67485" y="25383"/>
                    <a:pt x="51912" y="28842"/>
                  </a:cubicBezTo>
                  <a:cubicBezTo>
                    <a:pt x="36339" y="32301"/>
                    <a:pt x="25359" y="45185"/>
                    <a:pt x="25359" y="60000"/>
                  </a:cubicBezTo>
                  <a:close/>
                </a:path>
              </a:pathLst>
            </a:custGeom>
            <a:solidFill>
              <a:srgbClr val="FFD5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35"/>
            <p:cNvSpPr/>
            <p:nvPr/>
          </p:nvSpPr>
          <p:spPr>
            <a:xfrm rot="10800000">
              <a:off x="6180557" y="2198991"/>
              <a:ext cx="1692300" cy="153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53" y="60000"/>
                  </a:moveTo>
                  <a:lnTo>
                    <a:pt x="11753" y="60000"/>
                  </a:lnTo>
                  <a:cubicBezTo>
                    <a:pt x="11753" y="36899"/>
                    <a:pt x="28955" y="17217"/>
                    <a:pt x="52347" y="13552"/>
                  </a:cubicBezTo>
                  <a:cubicBezTo>
                    <a:pt x="75738" y="9888"/>
                    <a:pt x="98398" y="23326"/>
                    <a:pt x="105819" y="45264"/>
                  </a:cubicBezTo>
                  <a:lnTo>
                    <a:pt x="117052" y="45124"/>
                  </a:lnTo>
                  <a:lnTo>
                    <a:pt x="101440" y="59485"/>
                  </a:lnTo>
                  <a:lnTo>
                    <a:pt x="79942" y="45586"/>
                  </a:lnTo>
                  <a:lnTo>
                    <a:pt x="90864" y="45450"/>
                  </a:lnTo>
                  <a:cubicBezTo>
                    <a:pt x="83591" y="32250"/>
                    <a:pt x="67485" y="25383"/>
                    <a:pt x="51912" y="28842"/>
                  </a:cubicBezTo>
                  <a:cubicBezTo>
                    <a:pt x="36339" y="32301"/>
                    <a:pt x="25359" y="45185"/>
                    <a:pt x="25359" y="60000"/>
                  </a:cubicBezTo>
                  <a:close/>
                </a:path>
              </a:pathLst>
            </a:custGeom>
            <a:solidFill>
              <a:srgbClr val="FFD5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38" name="Google Shape;23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4552" y="1996402"/>
            <a:ext cx="1244800" cy="1244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3BC7CC0-B4B1-1849-8014-150776175147}"/>
              </a:ext>
            </a:extLst>
          </p:cNvPr>
          <p:cNvSpPr txBox="1"/>
          <p:nvPr/>
        </p:nvSpPr>
        <p:spPr>
          <a:xfrm>
            <a:off x="4366592" y="1341783"/>
            <a:ext cx="3312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0090"/>
                </a:solidFill>
              </a:rPr>
              <a:t>Algorithme de décision : 3 étapes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6879FB19-E9E3-4642-A362-55EE71B6DB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>
              <a:solidFill>
                <a:srgbClr val="000090"/>
              </a:solidFill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F5AB0D-ED59-6B49-95A1-79D3AC00F39F}"/>
              </a:ext>
            </a:extLst>
          </p:cNvPr>
          <p:cNvSpPr txBox="1"/>
          <p:nvPr/>
        </p:nvSpPr>
        <p:spPr>
          <a:xfrm>
            <a:off x="1790413" y="195088"/>
            <a:ext cx="8816261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0090"/>
                </a:solidFill>
              </a:rPr>
              <a:t>Traitement personnalisé et autonome du diabète de type 1</a:t>
            </a:r>
          </a:p>
        </p:txBody>
      </p:sp>
    </p:spTree>
    <p:extLst>
      <p:ext uri="{BB962C8B-B14F-4D97-AF65-F5344CB8AC3E}">
        <p14:creationId xmlns:p14="http://schemas.microsoft.com/office/powerpoint/2010/main" val="2845701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170" y="4805252"/>
            <a:ext cx="2831714" cy="1812297"/>
          </a:xfrm>
          <a:prstGeom prst="rect">
            <a:avLst/>
          </a:prstGeom>
        </p:spPr>
      </p:pic>
      <p:cxnSp>
        <p:nvCxnSpPr>
          <p:cNvPr id="31" name="Connecteur droit avec flèche 30"/>
          <p:cNvCxnSpPr>
            <a:endCxn id="14" idx="0"/>
          </p:cNvCxnSpPr>
          <p:nvPr/>
        </p:nvCxnSpPr>
        <p:spPr>
          <a:xfrm flipH="1">
            <a:off x="5892027" y="4028645"/>
            <a:ext cx="444" cy="776606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1982974" y="1110617"/>
            <a:ext cx="857311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000090"/>
                </a:solidFill>
              </a:rPr>
              <a:t>Dossier électronique de santé (EHR)</a:t>
            </a:r>
            <a:r>
              <a:rPr lang="fr-FR" sz="2000" b="1" dirty="0">
                <a:solidFill>
                  <a:srgbClr val="000090"/>
                </a:solidFill>
              </a:rPr>
              <a:t>, DMP</a:t>
            </a:r>
          </a:p>
          <a:p>
            <a:r>
              <a:rPr lang="fr-FR" sz="2000" dirty="0">
                <a:solidFill>
                  <a:srgbClr val="000090"/>
                </a:solidFill>
              </a:rPr>
              <a:t>Données structurée et codées (</a:t>
            </a:r>
            <a:r>
              <a:rPr lang="fr-FR" sz="2000" i="1" dirty="0">
                <a:solidFill>
                  <a:srgbClr val="000090"/>
                </a:solidFill>
              </a:rPr>
              <a:t>i2b2</a:t>
            </a:r>
            <a:r>
              <a:rPr lang="fr-FR" sz="2000" dirty="0">
                <a:solidFill>
                  <a:srgbClr val="000090"/>
                </a:solidFill>
              </a:rPr>
              <a:t>)</a:t>
            </a:r>
          </a:p>
          <a:p>
            <a:r>
              <a:rPr lang="fr-FR" sz="2000" dirty="0">
                <a:solidFill>
                  <a:srgbClr val="000090"/>
                </a:solidFill>
              </a:rPr>
              <a:t>Données du SNIRAM + PMSI 1.2 Mds feuilles soins, 500 millions actes médicaux, </a:t>
            </a:r>
          </a:p>
          <a:p>
            <a:r>
              <a:rPr lang="fr-FR" sz="2000" dirty="0">
                <a:solidFill>
                  <a:srgbClr val="000090"/>
                </a:solidFill>
              </a:rPr>
              <a:t>11 millions de séjours hospitaliers</a:t>
            </a:r>
          </a:p>
          <a:p>
            <a:r>
              <a:rPr lang="fr-FR" sz="2000" dirty="0">
                <a:solidFill>
                  <a:srgbClr val="000090"/>
                </a:solidFill>
              </a:rPr>
              <a:t>Stockage des données (entrepôts de données biomédicales)</a:t>
            </a:r>
          </a:p>
          <a:p>
            <a:endParaRPr lang="fr-FR" sz="2000" dirty="0">
              <a:solidFill>
                <a:srgbClr val="000090"/>
              </a:solidFill>
            </a:endParaRPr>
          </a:p>
          <a:p>
            <a:endParaRPr lang="fr-FR" sz="2000" dirty="0">
              <a:solidFill>
                <a:srgbClr val="000090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9318994-D427-834D-B757-CB6F7CE9F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339" y="2771655"/>
            <a:ext cx="2216093" cy="112207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2ACA196-A0FF-7546-94ED-E53FD5B3A6B9}"/>
              </a:ext>
            </a:extLst>
          </p:cNvPr>
          <p:cNvSpPr txBox="1"/>
          <p:nvPr/>
        </p:nvSpPr>
        <p:spPr>
          <a:xfrm>
            <a:off x="6183544" y="2847379"/>
            <a:ext cx="6959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solidFill>
                  <a:srgbClr val="000090"/>
                </a:solidFill>
              </a:rPr>
              <a:t>IA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EFA5FB5-B816-8749-88E3-B052908ADED1}"/>
              </a:ext>
            </a:extLst>
          </p:cNvPr>
          <p:cNvSpPr txBox="1"/>
          <p:nvPr/>
        </p:nvSpPr>
        <p:spPr>
          <a:xfrm>
            <a:off x="4241998" y="3209164"/>
            <a:ext cx="3569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0090"/>
                </a:solidFill>
              </a:rPr>
              <a:t>Algorithmes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A3C95A1-9529-1949-88D6-CBC571EEBB49}"/>
              </a:ext>
            </a:extLst>
          </p:cNvPr>
          <p:cNvSpPr txBox="1"/>
          <p:nvPr/>
        </p:nvSpPr>
        <p:spPr>
          <a:xfrm>
            <a:off x="3077020" y="377141"/>
            <a:ext cx="6213048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0090"/>
                </a:solidFill>
              </a:rPr>
              <a:t>Le système de santé à l’ère du numérique</a:t>
            </a:r>
          </a:p>
        </p:txBody>
      </p:sp>
    </p:spTree>
    <p:extLst>
      <p:ext uri="{BB962C8B-B14F-4D97-AF65-F5344CB8AC3E}">
        <p14:creationId xmlns:p14="http://schemas.microsoft.com/office/powerpoint/2010/main" val="602870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170" y="4805252"/>
            <a:ext cx="2831714" cy="1812297"/>
          </a:xfrm>
          <a:prstGeom prst="rect">
            <a:avLst/>
          </a:prstGeom>
        </p:spPr>
      </p:pic>
      <p:cxnSp>
        <p:nvCxnSpPr>
          <p:cNvPr id="31" name="Connecteur droit avec flèche 30"/>
          <p:cNvCxnSpPr>
            <a:endCxn id="14" idx="0"/>
          </p:cNvCxnSpPr>
          <p:nvPr/>
        </p:nvCxnSpPr>
        <p:spPr>
          <a:xfrm flipH="1">
            <a:off x="5892027" y="4028645"/>
            <a:ext cx="444" cy="776606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C9318994-D427-834D-B757-CB6F7CE9F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339" y="2771655"/>
            <a:ext cx="2216093" cy="112207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2ACA196-A0FF-7546-94ED-E53FD5B3A6B9}"/>
              </a:ext>
            </a:extLst>
          </p:cNvPr>
          <p:cNvSpPr txBox="1"/>
          <p:nvPr/>
        </p:nvSpPr>
        <p:spPr>
          <a:xfrm>
            <a:off x="6183544" y="2847379"/>
            <a:ext cx="6959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solidFill>
                  <a:srgbClr val="000090"/>
                </a:solidFill>
              </a:rPr>
              <a:t>IA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EFA5FB5-B816-8749-88E3-B052908ADED1}"/>
              </a:ext>
            </a:extLst>
          </p:cNvPr>
          <p:cNvSpPr txBox="1"/>
          <p:nvPr/>
        </p:nvSpPr>
        <p:spPr>
          <a:xfrm>
            <a:off x="4241998" y="3209164"/>
            <a:ext cx="3569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0090"/>
                </a:solidFill>
              </a:rPr>
              <a:t>Algorithmes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A3C95A1-9529-1949-88D6-CBC571EEBB49}"/>
              </a:ext>
            </a:extLst>
          </p:cNvPr>
          <p:cNvSpPr txBox="1"/>
          <p:nvPr/>
        </p:nvSpPr>
        <p:spPr>
          <a:xfrm>
            <a:off x="3077020" y="377141"/>
            <a:ext cx="6213048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0090"/>
                </a:solidFill>
              </a:rPr>
              <a:t>Le système de santé à l’ère du numérique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04915A-2BD2-5640-A600-8052C2BCD19A}"/>
              </a:ext>
            </a:extLst>
          </p:cNvPr>
          <p:cNvSpPr/>
          <p:nvPr/>
        </p:nvSpPr>
        <p:spPr>
          <a:xfrm>
            <a:off x="2698338" y="1337871"/>
            <a:ext cx="74506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90"/>
                </a:solidFill>
              </a:rPr>
              <a:t>Etudes en économie de la santé, extraction de données inédites</a:t>
            </a:r>
          </a:p>
          <a:p>
            <a:r>
              <a:rPr lang="fr-FR" dirty="0">
                <a:solidFill>
                  <a:srgbClr val="000090"/>
                </a:solidFill>
              </a:rPr>
              <a:t>Amélioration du système de soins</a:t>
            </a:r>
          </a:p>
          <a:p>
            <a:r>
              <a:rPr lang="fr-FR" dirty="0">
                <a:solidFill>
                  <a:srgbClr val="000090"/>
                </a:solidFill>
              </a:rPr>
              <a:t>Etudes médico-économiques</a:t>
            </a:r>
          </a:p>
          <a:p>
            <a:r>
              <a:rPr lang="fr-FR" dirty="0">
                <a:solidFill>
                  <a:srgbClr val="000090"/>
                </a:solidFill>
              </a:rPr>
              <a:t>Evaluation des procédures diagnostiques, de l’innovation thérapeutique,…</a:t>
            </a:r>
          </a:p>
        </p:txBody>
      </p:sp>
    </p:spTree>
    <p:extLst>
      <p:ext uri="{BB962C8B-B14F-4D97-AF65-F5344CB8AC3E}">
        <p14:creationId xmlns:p14="http://schemas.microsoft.com/office/powerpoint/2010/main" val="2126498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60247" y="531760"/>
            <a:ext cx="7689541" cy="523220"/>
          </a:xfrm>
          <a:prstGeom prst="rect">
            <a:avLst/>
          </a:prstGeom>
          <a:solidFill>
            <a:srgbClr val="D9D9D9"/>
          </a:solidFill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0090"/>
                </a:solidFill>
              </a:rPr>
              <a:t>Données massives, IA et impact socio-économique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960910" y="3736134"/>
            <a:ext cx="79213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0090"/>
                </a:solidFill>
              </a:rPr>
              <a:t>500 000 syndromes apnée du sommeil</a:t>
            </a:r>
          </a:p>
          <a:p>
            <a:r>
              <a:rPr lang="fr-FR" sz="2000" dirty="0">
                <a:solidFill>
                  <a:srgbClr val="000090"/>
                </a:solidFill>
              </a:rPr>
              <a:t>Traitement: PPC</a:t>
            </a:r>
          </a:p>
          <a:p>
            <a:r>
              <a:rPr lang="fr-FR" sz="2000" dirty="0">
                <a:solidFill>
                  <a:srgbClr val="000090"/>
                </a:solidFill>
              </a:rPr>
              <a:t>Prise en charge remboursée si observance du traitement</a:t>
            </a:r>
          </a:p>
          <a:p>
            <a:r>
              <a:rPr lang="fr-FR" sz="2000" dirty="0">
                <a:solidFill>
                  <a:srgbClr val="000090"/>
                </a:solidFill>
              </a:rPr>
              <a:t>Controverse juridique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7844875-4B73-F948-83FB-513EB7DA97B7}"/>
              </a:ext>
            </a:extLst>
          </p:cNvPr>
          <p:cNvSpPr txBox="1"/>
          <p:nvPr/>
        </p:nvSpPr>
        <p:spPr>
          <a:xfrm>
            <a:off x="1769000" y="1716938"/>
            <a:ext cx="583929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0090"/>
                </a:solidFill>
              </a:rPr>
              <a:t>Processus de décision en santé publique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0090"/>
                </a:solidFill>
              </a:rPr>
              <a:t>Effet des interventions pour réduire les inégalités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0090"/>
                </a:solidFill>
              </a:rPr>
              <a:t>Mesures de la qualité/performance et récompense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0090"/>
                </a:solidFill>
              </a:rPr>
              <a:t>Evaluation globale de l’innovation (changements </a:t>
            </a:r>
          </a:p>
          <a:p>
            <a:r>
              <a:rPr lang="fr-FR" sz="2000" dirty="0">
                <a:solidFill>
                  <a:srgbClr val="000090"/>
                </a:solidFill>
              </a:rPr>
              <a:t>      de comportement, et bénéfice pour les patients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48737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955800" y="358873"/>
            <a:ext cx="7623818" cy="523220"/>
          </a:xfrm>
          <a:prstGeom prst="rect">
            <a:avLst/>
          </a:prstGeom>
          <a:solidFill>
            <a:srgbClr val="D9D9D9"/>
          </a:solidFill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0090"/>
                </a:solidFill>
              </a:rPr>
              <a:t>La consultation, le diagnostic, le traitement, le suivi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087776" y="1925298"/>
            <a:ext cx="3587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0090"/>
                </a:solidFill>
              </a:rPr>
              <a:t>Données de base, biométriques</a:t>
            </a:r>
          </a:p>
          <a:p>
            <a:r>
              <a:rPr lang="fr-FR" dirty="0">
                <a:solidFill>
                  <a:srgbClr val="000090"/>
                </a:solidFill>
              </a:rPr>
              <a:t>Age, sexe, profession, taille, poids,...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095868" y="2770065"/>
            <a:ext cx="1932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0090"/>
                </a:solidFill>
              </a:rPr>
              <a:t>Antécédents</a:t>
            </a:r>
          </a:p>
          <a:p>
            <a:r>
              <a:rPr lang="fr-FR" dirty="0">
                <a:solidFill>
                  <a:srgbClr val="000090"/>
                </a:solidFill>
              </a:rPr>
              <a:t>Examen clinique,</a:t>
            </a:r>
            <a:r>
              <a:rPr lang="is-IS" dirty="0">
                <a:solidFill>
                  <a:srgbClr val="000090"/>
                </a:solidFill>
              </a:rPr>
              <a:t>…</a:t>
            </a:r>
            <a:endParaRPr lang="fr-FR" dirty="0">
              <a:solidFill>
                <a:srgbClr val="00009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095868" y="3614832"/>
            <a:ext cx="2150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0090"/>
                </a:solidFill>
              </a:rPr>
              <a:t>Examens biologiques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095869" y="4131549"/>
            <a:ext cx="2710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0090"/>
                </a:solidFill>
              </a:rPr>
              <a:t>Examens complémentaires</a:t>
            </a:r>
          </a:p>
          <a:p>
            <a:r>
              <a:rPr lang="fr-FR" dirty="0">
                <a:solidFill>
                  <a:srgbClr val="000090"/>
                </a:solidFill>
              </a:rPr>
              <a:t>Imagerie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087777" y="4925263"/>
            <a:ext cx="326025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0090"/>
                </a:solidFill>
              </a:rPr>
              <a:t>Diagnostic, traitement, pronostic</a:t>
            </a:r>
          </a:p>
          <a:p>
            <a:r>
              <a:rPr lang="fr-FR" dirty="0">
                <a:solidFill>
                  <a:srgbClr val="000090"/>
                </a:solidFill>
              </a:rPr>
              <a:t>Système expert</a:t>
            </a:r>
          </a:p>
          <a:p>
            <a:r>
              <a:rPr lang="fr-FR" dirty="0">
                <a:solidFill>
                  <a:srgbClr val="000090"/>
                </a:solidFill>
              </a:rPr>
              <a:t>Evidence-</a:t>
            </a:r>
            <a:r>
              <a:rPr lang="fr-FR" dirty="0" err="1">
                <a:solidFill>
                  <a:srgbClr val="000090"/>
                </a:solidFill>
              </a:rPr>
              <a:t>based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medicine</a:t>
            </a:r>
            <a:endParaRPr lang="fr-FR" dirty="0">
              <a:solidFill>
                <a:srgbClr val="000090"/>
              </a:solidFill>
            </a:endParaRPr>
          </a:p>
          <a:p>
            <a:endParaRPr lang="fr-FR" b="1" dirty="0">
              <a:solidFill>
                <a:srgbClr val="000090"/>
              </a:solidFill>
            </a:endParaRPr>
          </a:p>
          <a:p>
            <a:r>
              <a:rPr lang="fr-FR" b="1" dirty="0">
                <a:solidFill>
                  <a:srgbClr val="FF0000"/>
                </a:solidFill>
              </a:rPr>
              <a:t>Prise de décision </a:t>
            </a:r>
          </a:p>
          <a:p>
            <a:endParaRPr lang="fr-FR" dirty="0">
              <a:solidFill>
                <a:srgbClr val="00009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094740" y="1973935"/>
            <a:ext cx="28385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0090"/>
                </a:solidFill>
              </a:rPr>
              <a:t>Dossier médical informatisé </a:t>
            </a:r>
          </a:p>
          <a:p>
            <a:r>
              <a:rPr lang="fr-FR" dirty="0">
                <a:solidFill>
                  <a:srgbClr val="000090"/>
                </a:solidFill>
              </a:rPr>
              <a:t>Imagerie digitalisée</a:t>
            </a:r>
          </a:p>
          <a:p>
            <a:endParaRPr lang="fr-FR" dirty="0">
              <a:solidFill>
                <a:srgbClr val="00009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094740" y="2814846"/>
            <a:ext cx="348012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0090"/>
                </a:solidFill>
              </a:rPr>
              <a:t>Données génomiques, « </a:t>
            </a:r>
            <a:r>
              <a:rPr lang="fr-FR" dirty="0" err="1">
                <a:solidFill>
                  <a:srgbClr val="000090"/>
                </a:solidFill>
              </a:rPr>
              <a:t>omiques</a:t>
            </a:r>
            <a:r>
              <a:rPr lang="fr-FR" dirty="0">
                <a:solidFill>
                  <a:srgbClr val="000090"/>
                </a:solidFill>
              </a:rPr>
              <a:t> »</a:t>
            </a:r>
          </a:p>
          <a:p>
            <a:endParaRPr lang="fr-FR" dirty="0">
              <a:solidFill>
                <a:srgbClr val="000090"/>
              </a:solidFill>
            </a:endParaRPr>
          </a:p>
          <a:p>
            <a:r>
              <a:rPr lang="fr-FR" dirty="0">
                <a:solidFill>
                  <a:srgbClr val="000090"/>
                </a:solidFill>
              </a:rPr>
              <a:t>Données issues de capteurs </a:t>
            </a:r>
          </a:p>
          <a:p>
            <a:r>
              <a:rPr lang="fr-FR" dirty="0">
                <a:solidFill>
                  <a:srgbClr val="000090"/>
                </a:solidFill>
              </a:rPr>
              <a:t>embarqués</a:t>
            </a:r>
          </a:p>
          <a:p>
            <a:endParaRPr lang="fr-FR" dirty="0">
              <a:solidFill>
                <a:srgbClr val="00009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094740" y="4113441"/>
            <a:ext cx="2929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0090"/>
                </a:solidFill>
              </a:rPr>
              <a:t>Données environnementales </a:t>
            </a:r>
          </a:p>
          <a:p>
            <a:r>
              <a:rPr lang="fr-FR" dirty="0">
                <a:solidFill>
                  <a:srgbClr val="000090"/>
                </a:solidFill>
              </a:rPr>
              <a:t>(</a:t>
            </a:r>
            <a:r>
              <a:rPr lang="fr-FR" dirty="0" err="1">
                <a:solidFill>
                  <a:srgbClr val="000090"/>
                </a:solidFill>
              </a:rPr>
              <a:t>exposome</a:t>
            </a:r>
            <a:r>
              <a:rPr lang="fr-FR" dirty="0">
                <a:solidFill>
                  <a:srgbClr val="000090"/>
                </a:solidFill>
              </a:rPr>
              <a:t>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094740" y="4846441"/>
            <a:ext cx="322274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0090"/>
                </a:solidFill>
              </a:rPr>
              <a:t>Aide au diagnostic</a:t>
            </a:r>
          </a:p>
          <a:p>
            <a:r>
              <a:rPr lang="fr-FR" dirty="0">
                <a:solidFill>
                  <a:srgbClr val="000090"/>
                </a:solidFill>
              </a:rPr>
              <a:t>Diagnostic de maladie rare</a:t>
            </a:r>
          </a:p>
          <a:p>
            <a:r>
              <a:rPr lang="fr-FR" dirty="0">
                <a:solidFill>
                  <a:srgbClr val="000090"/>
                </a:solidFill>
              </a:rPr>
              <a:t>Aide au pronostic, au traitement</a:t>
            </a:r>
          </a:p>
          <a:p>
            <a:endParaRPr lang="fr-FR" b="1" dirty="0">
              <a:solidFill>
                <a:srgbClr val="000090"/>
              </a:solidFill>
            </a:endParaRPr>
          </a:p>
          <a:p>
            <a:r>
              <a:rPr lang="fr-FR" b="1" dirty="0">
                <a:solidFill>
                  <a:srgbClr val="FF0000"/>
                </a:solidFill>
              </a:rPr>
              <a:t>Aide à la décision </a:t>
            </a:r>
          </a:p>
          <a:p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497162" y="1291614"/>
            <a:ext cx="1615186" cy="369332"/>
          </a:xfrm>
          <a:prstGeom prst="rect">
            <a:avLst/>
          </a:prstGeom>
          <a:solidFill>
            <a:srgbClr val="D9D9D9"/>
          </a:solidFill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Avant l’e-Santé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7790477" y="1291614"/>
            <a:ext cx="915635" cy="369332"/>
          </a:xfrm>
          <a:prstGeom prst="rect">
            <a:avLst/>
          </a:prstGeom>
          <a:solidFill>
            <a:srgbClr val="D9D9D9"/>
          </a:solidFill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e-Santé</a:t>
            </a:r>
          </a:p>
        </p:txBody>
      </p:sp>
    </p:spTree>
    <p:extLst>
      <p:ext uri="{BB962C8B-B14F-4D97-AF65-F5344CB8AC3E}">
        <p14:creationId xmlns:p14="http://schemas.microsoft.com/office/powerpoint/2010/main" val="412541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6" grpId="0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0179" y="340486"/>
            <a:ext cx="8172558" cy="523220"/>
          </a:xfrm>
          <a:prstGeom prst="rect">
            <a:avLst/>
          </a:prstGeom>
          <a:solidFill>
            <a:srgbClr val="D9D9D9"/>
          </a:solidFill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0090"/>
                </a:solidFill>
              </a:rPr>
              <a:t> ARTEMIS, un système informatisé pour l’hypertension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686049" y="1967421"/>
            <a:ext cx="3940827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000090"/>
                </a:solidFill>
              </a:rPr>
              <a:t>1980 - Hôpital Broussais puis HEGP</a:t>
            </a:r>
          </a:p>
          <a:p>
            <a:endParaRPr lang="fr-FR" sz="2000" dirty="0">
              <a:solidFill>
                <a:srgbClr val="000090"/>
              </a:solidFill>
            </a:endParaRPr>
          </a:p>
          <a:p>
            <a:r>
              <a:rPr lang="fr-FR" sz="2000" dirty="0">
                <a:solidFill>
                  <a:srgbClr val="000090"/>
                </a:solidFill>
              </a:rPr>
              <a:t>55 000 hypertendus</a:t>
            </a:r>
          </a:p>
          <a:p>
            <a:r>
              <a:rPr lang="fr-FR" sz="2000" dirty="0">
                <a:solidFill>
                  <a:srgbClr val="000090"/>
                </a:solidFill>
              </a:rPr>
              <a:t>Dossier informatisé 400 – 500 items</a:t>
            </a:r>
          </a:p>
          <a:p>
            <a:r>
              <a:rPr lang="fr-FR" sz="2000" dirty="0">
                <a:solidFill>
                  <a:srgbClr val="000090"/>
                </a:solidFill>
              </a:rPr>
              <a:t>Données biologiques de base</a:t>
            </a:r>
          </a:p>
          <a:p>
            <a:r>
              <a:rPr lang="fr-FR" sz="2000" dirty="0">
                <a:solidFill>
                  <a:srgbClr val="000090"/>
                </a:solidFill>
              </a:rPr>
              <a:t>Traitement et suivi des patients</a:t>
            </a:r>
          </a:p>
          <a:p>
            <a:endParaRPr lang="fr-FR" sz="2000" dirty="0">
              <a:solidFill>
                <a:srgbClr val="000090"/>
              </a:solidFill>
            </a:endParaRPr>
          </a:p>
          <a:p>
            <a:r>
              <a:rPr lang="fr-FR" sz="2000" dirty="0">
                <a:solidFill>
                  <a:srgbClr val="000090"/>
                </a:solidFill>
              </a:rPr>
              <a:t>Données structurées</a:t>
            </a:r>
          </a:p>
          <a:p>
            <a:r>
              <a:rPr lang="fr-FR" sz="2000" dirty="0">
                <a:solidFill>
                  <a:srgbClr val="000090"/>
                </a:solidFill>
              </a:rPr>
              <a:t>Analyse textuelle</a:t>
            </a:r>
          </a:p>
          <a:p>
            <a:r>
              <a:rPr lang="fr-FR" sz="2000" dirty="0">
                <a:solidFill>
                  <a:srgbClr val="000090"/>
                </a:solidFill>
              </a:rPr>
              <a:t>Lien avec données SNIIRAM et PMSI</a:t>
            </a:r>
          </a:p>
          <a:p>
            <a:endParaRPr lang="fr-FR" sz="2000" dirty="0">
              <a:solidFill>
                <a:srgbClr val="00009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840310" y="1974729"/>
            <a:ext cx="3474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000090"/>
                </a:solidFill>
              </a:rPr>
              <a:t>Pas d’intégration de l’imagerie, </a:t>
            </a:r>
          </a:p>
          <a:p>
            <a:r>
              <a:rPr lang="fr-FR" sz="2000" dirty="0">
                <a:solidFill>
                  <a:srgbClr val="000090"/>
                </a:solidFill>
              </a:rPr>
              <a:t>ni des données génétiques,..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900326" y="1136424"/>
            <a:ext cx="5666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>
                <a:solidFill>
                  <a:srgbClr val="000090"/>
                </a:solidFill>
              </a:rPr>
              <a:t>(Département informatique médicale, UMRS Centre de recherche </a:t>
            </a:r>
          </a:p>
          <a:p>
            <a:pPr algn="ctr"/>
            <a:r>
              <a:rPr lang="fr-FR" sz="1600" dirty="0">
                <a:solidFill>
                  <a:srgbClr val="000090"/>
                </a:solidFill>
              </a:rPr>
              <a:t>des Cordeliers, Unité d’HTA)</a:t>
            </a:r>
          </a:p>
          <a:p>
            <a:pPr algn="ctr"/>
            <a:endParaRPr lang="fr-FR"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1310FC-25DF-C144-A2B8-EF4803A0BC32}"/>
              </a:ext>
            </a:extLst>
          </p:cNvPr>
          <p:cNvSpPr/>
          <p:nvPr/>
        </p:nvSpPr>
        <p:spPr>
          <a:xfrm>
            <a:off x="5840310" y="2682616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000090"/>
                </a:solidFill>
              </a:rPr>
              <a:t>Plusieurs résultats: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sz="2000" dirty="0">
                <a:solidFill>
                  <a:srgbClr val="000090"/>
                </a:solidFill>
              </a:rPr>
              <a:t>Outil de gestion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sz="2000" dirty="0">
                <a:solidFill>
                  <a:srgbClr val="000090"/>
                </a:solidFill>
              </a:rPr>
              <a:t>Système expert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sz="2000" dirty="0">
                <a:solidFill>
                  <a:srgbClr val="000090"/>
                </a:solidFill>
              </a:rPr>
              <a:t>Inégalités socio-culturelles et HTA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sz="2000" dirty="0">
                <a:solidFill>
                  <a:srgbClr val="000090"/>
                </a:solidFill>
              </a:rPr>
              <a:t>Etudes sur la génétique de l’HTA familiale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sz="2000" dirty="0">
                <a:solidFill>
                  <a:srgbClr val="000090"/>
                </a:solidFill>
              </a:rPr>
              <a:t>« Profil » du non-observant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sz="2000" dirty="0">
                <a:solidFill>
                  <a:srgbClr val="000090"/>
                </a:solidFill>
              </a:rPr>
              <a:t>Effets secondaires de la </a:t>
            </a:r>
            <a:r>
              <a:rPr lang="fr-FR" sz="2000" dirty="0" err="1">
                <a:solidFill>
                  <a:srgbClr val="000090"/>
                </a:solidFill>
              </a:rPr>
              <a:t>spironolactone</a:t>
            </a:r>
            <a:endParaRPr lang="fr-FR" sz="2000" dirty="0">
              <a:solidFill>
                <a:srgbClr val="00009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fr-FR" sz="2000" dirty="0">
                <a:solidFill>
                  <a:srgbClr val="000090"/>
                </a:solidFill>
              </a:rPr>
              <a:t>Données sur la morbidité et les causes de mortalité à long terme</a:t>
            </a:r>
          </a:p>
        </p:txBody>
      </p:sp>
    </p:spTree>
    <p:extLst>
      <p:ext uri="{BB962C8B-B14F-4D97-AF65-F5344CB8AC3E}">
        <p14:creationId xmlns:p14="http://schemas.microsoft.com/office/powerpoint/2010/main" val="250692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988655" y="1439245"/>
            <a:ext cx="3054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000090"/>
                </a:solidFill>
              </a:rPr>
              <a:t>Epidémiologie « classique »</a:t>
            </a:r>
          </a:p>
          <a:p>
            <a:r>
              <a:rPr lang="fr-FR" sz="2000" dirty="0">
                <a:solidFill>
                  <a:srgbClr val="000090"/>
                </a:solidFill>
              </a:rPr>
              <a:t>Fondée sur hypothèse 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988654" y="2390819"/>
            <a:ext cx="48588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000090"/>
                </a:solidFill>
              </a:rPr>
              <a:t>Etudes transversales, longitudinales</a:t>
            </a:r>
          </a:p>
          <a:p>
            <a:r>
              <a:rPr lang="fr-FR" sz="2000" dirty="0">
                <a:solidFill>
                  <a:srgbClr val="000090"/>
                </a:solidFill>
              </a:rPr>
              <a:t>Cohortes (Framingham, </a:t>
            </a:r>
            <a:r>
              <a:rPr lang="fr-FR" sz="2000" dirty="0" err="1">
                <a:solidFill>
                  <a:srgbClr val="000090"/>
                </a:solidFill>
              </a:rPr>
              <a:t>Epipage</a:t>
            </a:r>
            <a:r>
              <a:rPr lang="fr-FR" sz="2000" dirty="0">
                <a:solidFill>
                  <a:srgbClr val="000090"/>
                </a:solidFill>
              </a:rPr>
              <a:t>, Constance) </a:t>
            </a:r>
          </a:p>
          <a:p>
            <a:endParaRPr lang="fr-FR" sz="2000" dirty="0">
              <a:solidFill>
                <a:srgbClr val="00009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988655" y="3533453"/>
            <a:ext cx="227555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000090"/>
                </a:solidFill>
              </a:rPr>
              <a:t>Avantages et limites</a:t>
            </a:r>
          </a:p>
          <a:p>
            <a:r>
              <a:rPr lang="fr-FR" sz="2000" dirty="0">
                <a:solidFill>
                  <a:srgbClr val="000090"/>
                </a:solidFill>
              </a:rPr>
              <a:t>Fiabilité, robustesse</a:t>
            </a:r>
          </a:p>
          <a:p>
            <a:r>
              <a:rPr lang="fr-FR" sz="2000" dirty="0">
                <a:solidFill>
                  <a:srgbClr val="000090"/>
                </a:solidFill>
              </a:rPr>
              <a:t>Périmètre défini</a:t>
            </a:r>
          </a:p>
          <a:p>
            <a:endParaRPr lang="fr-FR" sz="2000" dirty="0">
              <a:solidFill>
                <a:srgbClr val="000090"/>
              </a:solidFill>
            </a:endParaRPr>
          </a:p>
          <a:p>
            <a:endParaRPr lang="fr-FR" sz="2000" dirty="0">
              <a:solidFill>
                <a:srgbClr val="00009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198196" y="1439245"/>
            <a:ext cx="2692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000090"/>
                </a:solidFill>
              </a:rPr>
              <a:t>Extraction de données</a:t>
            </a:r>
          </a:p>
          <a:p>
            <a:r>
              <a:rPr lang="fr-FR" sz="2000" dirty="0">
                <a:solidFill>
                  <a:srgbClr val="000090"/>
                </a:solidFill>
              </a:rPr>
              <a:t>Pas d’hypothèse à priori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198195" y="2390819"/>
            <a:ext cx="34299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000090"/>
                </a:solidFill>
              </a:rPr>
              <a:t>Etudes en population « réelle »</a:t>
            </a:r>
          </a:p>
          <a:p>
            <a:r>
              <a:rPr lang="fr-FR" sz="2000" dirty="0">
                <a:solidFill>
                  <a:srgbClr val="000090"/>
                </a:solidFill>
              </a:rPr>
              <a:t>Facteurs d’environnement</a:t>
            </a:r>
          </a:p>
          <a:p>
            <a:r>
              <a:rPr lang="fr-FR" sz="2000" dirty="0">
                <a:solidFill>
                  <a:srgbClr val="000090"/>
                </a:solidFill>
              </a:rPr>
              <a:t>Base de données SNDS</a:t>
            </a:r>
          </a:p>
          <a:p>
            <a:endParaRPr lang="fr-FR" sz="2000" dirty="0">
              <a:solidFill>
                <a:srgbClr val="00009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198196" y="3646737"/>
            <a:ext cx="32330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000090"/>
                </a:solidFill>
              </a:rPr>
              <a:t>Effets secondaires inattendus</a:t>
            </a:r>
          </a:p>
          <a:p>
            <a:r>
              <a:rPr lang="fr-FR" sz="2000" dirty="0">
                <a:solidFill>
                  <a:srgbClr val="000090"/>
                </a:solidFill>
              </a:rPr>
              <a:t>Pharmaco-épidémiologie</a:t>
            </a:r>
          </a:p>
          <a:p>
            <a:r>
              <a:rPr lang="fr-FR" sz="2000" dirty="0">
                <a:solidFill>
                  <a:srgbClr val="000090"/>
                </a:solidFill>
              </a:rPr>
              <a:t>Etudes médico-économiques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524000" y="466104"/>
            <a:ext cx="9061198" cy="523220"/>
          </a:xfrm>
          <a:prstGeom prst="rect">
            <a:avLst/>
          </a:prstGeom>
          <a:solidFill>
            <a:srgbClr val="D9D9D9"/>
          </a:solidFill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0090"/>
                </a:solidFill>
              </a:rPr>
              <a:t>Epidémiologie « classique » vs l’analyse de données massives</a:t>
            </a:r>
          </a:p>
        </p:txBody>
      </p:sp>
      <p:pic>
        <p:nvPicPr>
          <p:cNvPr id="9" name="Picture 2" descr="Résultat de recherche d'images pour &quot;nutrisanté inserm&quot;">
            <a:hlinkClick r:id="rId3"/>
            <a:extLst>
              <a:ext uri="{FF2B5EF4-FFF2-40B4-BE49-F238E27FC236}">
                <a16:creationId xmlns:a16="http://schemas.microsoft.com/office/drawing/2014/main" id="{BD9E582B-0C38-4545-AAEE-A17E23E6E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704" y="4815525"/>
            <a:ext cx="5663046" cy="245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BADA945-7EAF-DB4F-AF70-5440773D7482}"/>
              </a:ext>
            </a:extLst>
          </p:cNvPr>
          <p:cNvSpPr txBox="1"/>
          <p:nvPr/>
        </p:nvSpPr>
        <p:spPr>
          <a:xfrm>
            <a:off x="3984459" y="4888261"/>
            <a:ext cx="2636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Cohorte </a:t>
            </a:r>
            <a:r>
              <a:rPr lang="fr-FR" sz="2400" b="1" dirty="0" err="1"/>
              <a:t>Nutrisanté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0286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848022" y="477568"/>
            <a:ext cx="8144922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0090"/>
                </a:solidFill>
              </a:rPr>
              <a:t>Bénéfices actuels de l’utilisation des données massives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848023" y="1659467"/>
            <a:ext cx="8397299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000090"/>
                </a:solidFill>
              </a:rPr>
              <a:t>Génération de connaissances nouvelles</a:t>
            </a:r>
          </a:p>
          <a:p>
            <a:endParaRPr lang="fr-FR" sz="2000" dirty="0">
              <a:solidFill>
                <a:srgbClr val="000090"/>
              </a:solidFill>
            </a:endParaRPr>
          </a:p>
          <a:p>
            <a:r>
              <a:rPr lang="fr-FR" sz="2000" dirty="0">
                <a:solidFill>
                  <a:srgbClr val="000090"/>
                </a:solidFill>
              </a:rPr>
              <a:t>Amélioration du suivi de la population surveillance et de réponse aux incidents</a:t>
            </a:r>
          </a:p>
          <a:p>
            <a:r>
              <a:rPr lang="fr-FR" sz="2000" dirty="0">
                <a:solidFill>
                  <a:srgbClr val="000090"/>
                </a:solidFill>
              </a:rPr>
              <a:t>(déclenchement d’une salmonellose, pandémie grippale,…)</a:t>
            </a:r>
          </a:p>
          <a:p>
            <a:endParaRPr lang="fr-FR" sz="2000" dirty="0">
              <a:solidFill>
                <a:srgbClr val="000090"/>
              </a:solidFill>
            </a:endParaRPr>
          </a:p>
          <a:p>
            <a:r>
              <a:rPr lang="fr-FR" sz="2000" dirty="0">
                <a:solidFill>
                  <a:srgbClr val="000090"/>
                </a:solidFill>
              </a:rPr>
              <a:t>Dépistage du cancer </a:t>
            </a:r>
          </a:p>
          <a:p>
            <a:r>
              <a:rPr lang="fr-FR" sz="2000" dirty="0">
                <a:solidFill>
                  <a:srgbClr val="000090"/>
                </a:solidFill>
              </a:rPr>
              <a:t>Monitoring régulier des maladies chroniques dans des populations spécifiques </a:t>
            </a:r>
          </a:p>
          <a:p>
            <a:endParaRPr lang="fr-FR" sz="2000" dirty="0">
              <a:solidFill>
                <a:srgbClr val="000090"/>
              </a:solidFill>
            </a:endParaRPr>
          </a:p>
          <a:p>
            <a:r>
              <a:rPr lang="fr-FR" sz="2000" dirty="0">
                <a:solidFill>
                  <a:srgbClr val="000090"/>
                </a:solidFill>
              </a:rPr>
              <a:t>Pharmaco-</a:t>
            </a:r>
            <a:r>
              <a:rPr lang="fr-FR" sz="2000" dirty="0" err="1">
                <a:solidFill>
                  <a:srgbClr val="000090"/>
                </a:solidFill>
              </a:rPr>
              <a:t>épidemiologie</a:t>
            </a:r>
            <a:r>
              <a:rPr lang="fr-FR" sz="2000" dirty="0">
                <a:solidFill>
                  <a:srgbClr val="000090"/>
                </a:solidFill>
              </a:rPr>
              <a:t> et sécurité des médicaments</a:t>
            </a:r>
          </a:p>
          <a:p>
            <a:r>
              <a:rPr lang="fr-FR" sz="2000" dirty="0">
                <a:solidFill>
                  <a:srgbClr val="000090"/>
                </a:solidFill>
              </a:rPr>
              <a:t>Détection précoce des effets secondaires des médicaments </a:t>
            </a:r>
          </a:p>
          <a:p>
            <a:r>
              <a:rPr lang="fr-FR" sz="2000" dirty="0">
                <a:solidFill>
                  <a:srgbClr val="000090"/>
                </a:solidFill>
              </a:rPr>
              <a:t>(réseaux sociaux sur Internet)</a:t>
            </a:r>
          </a:p>
          <a:p>
            <a:endParaRPr lang="fr-FR" sz="2000" dirty="0">
              <a:solidFill>
                <a:srgbClr val="000090"/>
              </a:solidFill>
            </a:endParaRPr>
          </a:p>
          <a:p>
            <a:r>
              <a:rPr lang="fr-FR" sz="2000" dirty="0">
                <a:solidFill>
                  <a:srgbClr val="000090"/>
                </a:solidFill>
              </a:rPr>
              <a:t>Essais thérapeutiques pragmatiques dans « le monde réel »</a:t>
            </a:r>
          </a:p>
          <a:p>
            <a:r>
              <a:rPr lang="fr-FR" sz="2000" dirty="0">
                <a:solidFill>
                  <a:srgbClr val="000090"/>
                </a:solidFill>
              </a:rPr>
              <a:t>(</a:t>
            </a:r>
            <a:r>
              <a:rPr lang="fr-FR" sz="2000" dirty="0" err="1">
                <a:solidFill>
                  <a:srgbClr val="000090"/>
                </a:solidFill>
              </a:rPr>
              <a:t>Healthcare</a:t>
            </a:r>
            <a:r>
              <a:rPr lang="fr-FR" sz="2000" dirty="0">
                <a:solidFill>
                  <a:srgbClr val="000090"/>
                </a:solidFill>
              </a:rPr>
              <a:t> </a:t>
            </a:r>
            <a:r>
              <a:rPr lang="fr-FR" sz="2000" dirty="0" err="1">
                <a:solidFill>
                  <a:srgbClr val="000090"/>
                </a:solidFill>
              </a:rPr>
              <a:t>Systems</a:t>
            </a:r>
            <a:r>
              <a:rPr lang="fr-FR" sz="2000" dirty="0">
                <a:solidFill>
                  <a:srgbClr val="000090"/>
                </a:solidFill>
              </a:rPr>
              <a:t> </a:t>
            </a:r>
            <a:r>
              <a:rPr lang="fr-FR" sz="2000" dirty="0" err="1">
                <a:solidFill>
                  <a:srgbClr val="000090"/>
                </a:solidFill>
              </a:rPr>
              <a:t>Research</a:t>
            </a:r>
            <a:r>
              <a:rPr lang="fr-FR" sz="2000" dirty="0">
                <a:solidFill>
                  <a:srgbClr val="000090"/>
                </a:solidFill>
              </a:rPr>
              <a:t> </a:t>
            </a:r>
            <a:r>
              <a:rPr lang="fr-FR" sz="2000" dirty="0" err="1">
                <a:solidFill>
                  <a:srgbClr val="000090"/>
                </a:solidFill>
              </a:rPr>
              <a:t>Collaboratory</a:t>
            </a:r>
            <a:r>
              <a:rPr lang="fr-FR" sz="2000" dirty="0">
                <a:solidFill>
                  <a:srgbClr val="000090"/>
                </a:solidFill>
              </a:rPr>
              <a:t> – NIH)</a:t>
            </a:r>
          </a:p>
          <a:p>
            <a:endParaRPr lang="fr-FR" sz="2000" dirty="0">
              <a:solidFill>
                <a:srgbClr val="000090"/>
              </a:solidFill>
            </a:endParaRPr>
          </a:p>
          <a:p>
            <a:endParaRPr lang="fr-FR" sz="20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28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622409" y="454895"/>
            <a:ext cx="6720301" cy="523220"/>
          </a:xfrm>
          <a:prstGeom prst="rect">
            <a:avLst/>
          </a:prstGeom>
          <a:solidFill>
            <a:srgbClr val="D9D9D9"/>
          </a:solidFill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0090"/>
                </a:solidFill>
              </a:rPr>
              <a:t>Le patient, le médecin et le système de santé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095500" y="4597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C87B974-284C-4D44-8BCF-1B3E1D5C9EFA}"/>
              </a:ext>
            </a:extLst>
          </p:cNvPr>
          <p:cNvSpPr txBox="1"/>
          <p:nvPr/>
        </p:nvSpPr>
        <p:spPr>
          <a:xfrm>
            <a:off x="3690486" y="1332449"/>
            <a:ext cx="4695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000090"/>
                </a:solidFill>
              </a:rPr>
              <a:t>Révolution numérique du système de santé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CE70505-6717-AA4A-934B-52DD773C7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315" y="2379519"/>
            <a:ext cx="4685072" cy="297987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D1BCF19-7A7D-454D-83D3-991B34A02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0220" y="2379519"/>
            <a:ext cx="4286581" cy="297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8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056987" y="557553"/>
            <a:ext cx="1431867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0090"/>
                </a:solidFill>
              </a:rPr>
              <a:t>Les défis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939302" y="1603994"/>
            <a:ext cx="8295733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00090"/>
                </a:solidFill>
              </a:rPr>
              <a:t>Evaluer le bénéfice </a:t>
            </a:r>
            <a:r>
              <a:rPr lang="fr-FR" sz="2000" dirty="0">
                <a:solidFill>
                  <a:srgbClr val="000090"/>
                </a:solidFill>
              </a:rPr>
              <a:t>pour le patient, le médecin, le système de santé </a:t>
            </a:r>
          </a:p>
          <a:p>
            <a:r>
              <a:rPr lang="fr-FR" sz="2000" dirty="0">
                <a:solidFill>
                  <a:srgbClr val="000090"/>
                </a:solidFill>
              </a:rPr>
              <a:t>Évaluation médico-économique ?</a:t>
            </a:r>
          </a:p>
          <a:p>
            <a:endParaRPr lang="fr-FR" sz="2000" dirty="0">
              <a:solidFill>
                <a:srgbClr val="000090"/>
              </a:solidFill>
            </a:endParaRPr>
          </a:p>
          <a:p>
            <a:r>
              <a:rPr lang="fr-FR" sz="2000" b="1" dirty="0">
                <a:solidFill>
                  <a:srgbClr val="000090"/>
                </a:solidFill>
              </a:rPr>
              <a:t>Systèmes d’IA « explicables »</a:t>
            </a:r>
          </a:p>
          <a:p>
            <a:endParaRPr lang="fr-FR" sz="2000" dirty="0">
              <a:solidFill>
                <a:srgbClr val="000090"/>
              </a:solidFill>
            </a:endParaRPr>
          </a:p>
          <a:p>
            <a:r>
              <a:rPr lang="fr-FR" sz="2000" b="1" dirty="0">
                <a:solidFill>
                  <a:srgbClr val="000090"/>
                </a:solidFill>
              </a:rPr>
              <a:t>Responsabilité médicale</a:t>
            </a:r>
          </a:p>
          <a:p>
            <a:endParaRPr lang="fr-FR" sz="2000" dirty="0">
              <a:solidFill>
                <a:srgbClr val="000090"/>
              </a:solidFill>
            </a:endParaRPr>
          </a:p>
          <a:p>
            <a:r>
              <a:rPr lang="fr-FR" sz="2000" dirty="0">
                <a:solidFill>
                  <a:srgbClr val="000090"/>
                </a:solidFill>
              </a:rPr>
              <a:t>Crainte sur le </a:t>
            </a:r>
            <a:r>
              <a:rPr lang="fr-FR" sz="2000" b="1" dirty="0">
                <a:solidFill>
                  <a:srgbClr val="000090"/>
                </a:solidFill>
              </a:rPr>
              <a:t>non-respect des données privées</a:t>
            </a:r>
            <a:r>
              <a:rPr lang="fr-FR" sz="2000" dirty="0">
                <a:solidFill>
                  <a:srgbClr val="000090"/>
                </a:solidFill>
              </a:rPr>
              <a:t>, sur leur utilisation subreptice</a:t>
            </a:r>
          </a:p>
          <a:p>
            <a:r>
              <a:rPr lang="fr-FR" sz="2000" dirty="0">
                <a:solidFill>
                  <a:srgbClr val="000090"/>
                </a:solidFill>
              </a:rPr>
              <a:t>(GAFA, Compagnies d’assurance, embauche par les entreprises,…)</a:t>
            </a:r>
          </a:p>
          <a:p>
            <a:endParaRPr lang="fr-FR" sz="2000" dirty="0">
              <a:solidFill>
                <a:srgbClr val="000090"/>
              </a:solidFill>
            </a:endParaRPr>
          </a:p>
          <a:p>
            <a:r>
              <a:rPr lang="fr-FR" sz="2000" b="1" dirty="0">
                <a:solidFill>
                  <a:srgbClr val="000090"/>
                </a:solidFill>
              </a:rPr>
              <a:t>Rôle croissant des GAFAM </a:t>
            </a:r>
            <a:r>
              <a:rPr lang="fr-FR" sz="2000" dirty="0">
                <a:solidFill>
                  <a:srgbClr val="000090"/>
                </a:solidFill>
              </a:rPr>
              <a:t>dans le système de santé</a:t>
            </a:r>
          </a:p>
          <a:p>
            <a:endParaRPr lang="fr-FR" sz="2000" dirty="0">
              <a:solidFill>
                <a:srgbClr val="000090"/>
              </a:solidFill>
            </a:endParaRPr>
          </a:p>
          <a:p>
            <a:r>
              <a:rPr lang="fr-FR" sz="2000" b="1" dirty="0">
                <a:solidFill>
                  <a:srgbClr val="000090"/>
                </a:solidFill>
              </a:rPr>
              <a:t>Repenser complètement la formation </a:t>
            </a:r>
            <a:r>
              <a:rPr lang="fr-FR" sz="2000" dirty="0">
                <a:solidFill>
                  <a:srgbClr val="000090"/>
                </a:solidFill>
              </a:rPr>
              <a:t>des médecins et du personnel de santé</a:t>
            </a:r>
          </a:p>
          <a:p>
            <a:endParaRPr lang="fr-FR" sz="2000" dirty="0">
              <a:solidFill>
                <a:srgbClr val="000090"/>
              </a:solidFill>
            </a:endParaRPr>
          </a:p>
          <a:p>
            <a:endParaRPr lang="fr-FR" sz="2000" dirty="0">
              <a:solidFill>
                <a:srgbClr val="000090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BB1DADC-DCD3-4B40-B316-877E112CAA88}"/>
              </a:ext>
            </a:extLst>
          </p:cNvPr>
          <p:cNvSpPr txBox="1"/>
          <p:nvPr/>
        </p:nvSpPr>
        <p:spPr>
          <a:xfrm>
            <a:off x="1954770" y="5481978"/>
            <a:ext cx="34935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400" b="1" dirty="0">
              <a:solidFill>
                <a:srgbClr val="C00000"/>
              </a:solidFill>
            </a:endParaRPr>
          </a:p>
          <a:p>
            <a:r>
              <a:rPr lang="fr-FR" sz="2400" b="1" dirty="0">
                <a:solidFill>
                  <a:srgbClr val="C00000"/>
                </a:solidFill>
              </a:rPr>
              <a:t>Et l’homme dans tout ça ?</a:t>
            </a:r>
          </a:p>
        </p:txBody>
      </p:sp>
    </p:spTree>
    <p:extLst>
      <p:ext uri="{BB962C8B-B14F-4D97-AF65-F5344CB8AC3E}">
        <p14:creationId xmlns:p14="http://schemas.microsoft.com/office/powerpoint/2010/main" val="228785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636889" y="2176438"/>
            <a:ext cx="4654800" cy="3416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00090"/>
                </a:solidFill>
              </a:rPr>
              <a:t>Bénéfices :</a:t>
            </a:r>
          </a:p>
          <a:p>
            <a:endParaRPr lang="fr-FR" sz="2400" dirty="0">
              <a:solidFill>
                <a:srgbClr val="000090"/>
              </a:solidFill>
            </a:endParaRPr>
          </a:p>
          <a:p>
            <a:r>
              <a:rPr lang="fr-FR" sz="2400" dirty="0">
                <a:solidFill>
                  <a:srgbClr val="000090"/>
                </a:solidFill>
              </a:rPr>
              <a:t>Meilleur management des maladies</a:t>
            </a:r>
          </a:p>
          <a:p>
            <a:r>
              <a:rPr lang="fr-FR" sz="2400" dirty="0">
                <a:solidFill>
                  <a:srgbClr val="000090"/>
                </a:solidFill>
              </a:rPr>
              <a:t>Découvertes inattendues</a:t>
            </a:r>
          </a:p>
          <a:p>
            <a:r>
              <a:rPr lang="fr-FR" sz="2400" dirty="0">
                <a:solidFill>
                  <a:srgbClr val="000090"/>
                </a:solidFill>
              </a:rPr>
              <a:t>Interactions complexes (</a:t>
            </a:r>
            <a:r>
              <a:rPr lang="fr-FR" sz="2400" dirty="0" err="1">
                <a:solidFill>
                  <a:srgbClr val="000090"/>
                </a:solidFill>
              </a:rPr>
              <a:t>exposome</a:t>
            </a:r>
            <a:r>
              <a:rPr lang="fr-FR" sz="2400" dirty="0">
                <a:solidFill>
                  <a:srgbClr val="000090"/>
                </a:solidFill>
              </a:rPr>
              <a:t>)</a:t>
            </a:r>
          </a:p>
          <a:p>
            <a:r>
              <a:rPr lang="fr-FR" sz="2400" dirty="0">
                <a:solidFill>
                  <a:srgbClr val="000090"/>
                </a:solidFill>
              </a:rPr>
              <a:t>Démocratisation de la santé</a:t>
            </a:r>
          </a:p>
          <a:p>
            <a:r>
              <a:rPr lang="fr-FR" sz="2400" dirty="0">
                <a:solidFill>
                  <a:srgbClr val="000090"/>
                </a:solidFill>
              </a:rPr>
              <a:t>Désenclavement de la santé</a:t>
            </a:r>
          </a:p>
          <a:p>
            <a:r>
              <a:rPr lang="fr-FR" sz="2400" dirty="0">
                <a:solidFill>
                  <a:srgbClr val="000090"/>
                </a:solidFill>
              </a:rPr>
              <a:t>Participation des patients</a:t>
            </a:r>
          </a:p>
          <a:p>
            <a:r>
              <a:rPr lang="fr-FR" sz="2400" dirty="0">
                <a:solidFill>
                  <a:srgbClr val="000090"/>
                </a:solidFill>
              </a:rPr>
              <a:t>Espérance et qualité de vie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445957" y="2176438"/>
            <a:ext cx="4030133" cy="3416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0090"/>
                </a:solidFill>
              </a:rPr>
              <a:t>Craintes :</a:t>
            </a:r>
          </a:p>
          <a:p>
            <a:endParaRPr lang="fr-FR" sz="2400" dirty="0">
              <a:solidFill>
                <a:srgbClr val="000090"/>
              </a:solidFill>
            </a:endParaRPr>
          </a:p>
          <a:p>
            <a:r>
              <a:rPr lang="fr-FR" sz="2400" dirty="0">
                <a:solidFill>
                  <a:srgbClr val="000090"/>
                </a:solidFill>
              </a:rPr>
              <a:t>Rupture de la confidentialité</a:t>
            </a:r>
          </a:p>
          <a:p>
            <a:r>
              <a:rPr lang="fr-FR" sz="2400" dirty="0">
                <a:solidFill>
                  <a:srgbClr val="000090"/>
                </a:solidFill>
              </a:rPr>
              <a:t>Rupture du lien humain</a:t>
            </a:r>
          </a:p>
          <a:p>
            <a:r>
              <a:rPr lang="fr-FR" sz="2400" dirty="0">
                <a:solidFill>
                  <a:srgbClr val="000090"/>
                </a:solidFill>
              </a:rPr>
              <a:t>Fausses informations</a:t>
            </a:r>
          </a:p>
          <a:p>
            <a:r>
              <a:rPr lang="fr-FR" sz="2400" dirty="0">
                <a:solidFill>
                  <a:srgbClr val="000090"/>
                </a:solidFill>
              </a:rPr>
              <a:t>Méfiance, scepticisme</a:t>
            </a:r>
          </a:p>
          <a:p>
            <a:r>
              <a:rPr lang="fr-FR" sz="2400" dirty="0">
                <a:solidFill>
                  <a:srgbClr val="000090"/>
                </a:solidFill>
              </a:rPr>
              <a:t>Source de profits </a:t>
            </a:r>
          </a:p>
          <a:p>
            <a:r>
              <a:rPr lang="fr-FR" sz="2400" dirty="0">
                <a:solidFill>
                  <a:srgbClr val="000090"/>
                </a:solidFill>
              </a:rPr>
              <a:t>Incitations à la consommation</a:t>
            </a:r>
          </a:p>
          <a:p>
            <a:r>
              <a:rPr lang="fr-FR" sz="2400" dirty="0">
                <a:solidFill>
                  <a:srgbClr val="000090"/>
                </a:solidFill>
              </a:rPr>
              <a:t>Coût énergétique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323866" y="677031"/>
            <a:ext cx="5602816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000090"/>
                </a:solidFill>
                <a:latin typeface="Arial"/>
                <a:cs typeface="Arial"/>
              </a:rPr>
              <a:t>La santé à l’ère du numérique</a:t>
            </a:r>
          </a:p>
        </p:txBody>
      </p:sp>
    </p:spTree>
    <p:extLst>
      <p:ext uri="{BB962C8B-B14F-4D97-AF65-F5344CB8AC3E}">
        <p14:creationId xmlns:p14="http://schemas.microsoft.com/office/powerpoint/2010/main" val="301426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0" y="1270000"/>
            <a:ext cx="43180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374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Bretecher 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17850"/>
            <a:ext cx="9144000" cy="596440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970866" y="323334"/>
            <a:ext cx="5138446" cy="400110"/>
          </a:xfrm>
          <a:prstGeom prst="rect">
            <a:avLst/>
          </a:prstGeom>
          <a:solidFill>
            <a:srgbClr val="D9D9D9"/>
          </a:solidFill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000090"/>
                </a:solidFill>
              </a:rPr>
              <a:t>Claire </a:t>
            </a:r>
            <a:r>
              <a:rPr lang="fr-FR" sz="2000" dirty="0" err="1">
                <a:solidFill>
                  <a:srgbClr val="000090"/>
                </a:solidFill>
              </a:rPr>
              <a:t>Brétécher</a:t>
            </a:r>
            <a:r>
              <a:rPr lang="fr-FR" sz="2000" dirty="0">
                <a:solidFill>
                  <a:srgbClr val="000090"/>
                </a:solidFill>
              </a:rPr>
              <a:t> et le Dr. Ventouse (</a:t>
            </a:r>
            <a:r>
              <a:rPr lang="fr-FR" sz="2000" dirty="0" err="1">
                <a:solidFill>
                  <a:srgbClr val="000090"/>
                </a:solidFill>
              </a:rPr>
              <a:t>Bobologue</a:t>
            </a:r>
            <a:r>
              <a:rPr lang="fr-FR" sz="2000" dirty="0">
                <a:solidFill>
                  <a:srgbClr val="00009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77360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Bretecher 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58" y="611490"/>
            <a:ext cx="9198442" cy="584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18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571" y="1487455"/>
            <a:ext cx="1570432" cy="157043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014" y="1625188"/>
            <a:ext cx="2077017" cy="207701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170" y="4805252"/>
            <a:ext cx="2831714" cy="181229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4339" y="2771655"/>
            <a:ext cx="2216093" cy="1122071"/>
          </a:xfrm>
          <a:prstGeom prst="rect">
            <a:avLst/>
          </a:prstGeom>
        </p:spPr>
      </p:pic>
      <p:cxnSp>
        <p:nvCxnSpPr>
          <p:cNvPr id="19" name="Connecteur droit avec flèche 18"/>
          <p:cNvCxnSpPr/>
          <p:nvPr/>
        </p:nvCxnSpPr>
        <p:spPr>
          <a:xfrm flipV="1">
            <a:off x="7236874" y="2387986"/>
            <a:ext cx="997626" cy="910084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3764628" y="2734302"/>
            <a:ext cx="1051861" cy="542007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4379541" y="2272765"/>
            <a:ext cx="3325398" cy="0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3465444" y="3276308"/>
            <a:ext cx="825114" cy="1666468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H="1">
            <a:off x="7146100" y="3454282"/>
            <a:ext cx="1023303" cy="1488495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endCxn id="14" idx="0"/>
          </p:cNvCxnSpPr>
          <p:nvPr/>
        </p:nvCxnSpPr>
        <p:spPr>
          <a:xfrm flipH="1">
            <a:off x="5892027" y="4028645"/>
            <a:ext cx="444" cy="776606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2914509" y="492555"/>
            <a:ext cx="6810069" cy="523220"/>
          </a:xfrm>
          <a:prstGeom prst="rect">
            <a:avLst/>
          </a:prstGeom>
          <a:solidFill>
            <a:srgbClr val="D9D9D9"/>
          </a:solidFill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0090"/>
                </a:solidFill>
              </a:rPr>
              <a:t>Le patient, le médecin et le système de santé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095500" y="4597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55E99AC-2CFD-004A-AD10-F7512AC58F35}"/>
              </a:ext>
            </a:extLst>
          </p:cNvPr>
          <p:cNvSpPr txBox="1"/>
          <p:nvPr/>
        </p:nvSpPr>
        <p:spPr>
          <a:xfrm>
            <a:off x="6183544" y="2847379"/>
            <a:ext cx="6959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solidFill>
                  <a:srgbClr val="660066"/>
                </a:solidFill>
              </a:rPr>
              <a:t>IA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DAF1172-B392-BB4F-92D0-CD051814741A}"/>
              </a:ext>
            </a:extLst>
          </p:cNvPr>
          <p:cNvSpPr txBox="1"/>
          <p:nvPr/>
        </p:nvSpPr>
        <p:spPr>
          <a:xfrm>
            <a:off x="4241998" y="3209164"/>
            <a:ext cx="3569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660066"/>
                </a:solidFill>
              </a:rPr>
              <a:t>Algorithmes</a:t>
            </a:r>
          </a:p>
        </p:txBody>
      </p:sp>
    </p:spTree>
    <p:extLst>
      <p:ext uri="{BB962C8B-B14F-4D97-AF65-F5344CB8AC3E}">
        <p14:creationId xmlns:p14="http://schemas.microsoft.com/office/powerpoint/2010/main" val="3864400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571" y="1487455"/>
            <a:ext cx="1570432" cy="1570432"/>
          </a:xfrm>
          <a:prstGeom prst="rect">
            <a:avLst/>
          </a:prstGeom>
        </p:spPr>
      </p:pic>
      <p:cxnSp>
        <p:nvCxnSpPr>
          <p:cNvPr id="22" name="Connecteur droit avec flèche 21"/>
          <p:cNvCxnSpPr/>
          <p:nvPr/>
        </p:nvCxnSpPr>
        <p:spPr>
          <a:xfrm>
            <a:off x="3764628" y="2734302"/>
            <a:ext cx="1051861" cy="542007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3764628" y="1107449"/>
            <a:ext cx="72242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0090"/>
                </a:solidFill>
              </a:rPr>
              <a:t>Gestion des RDV</a:t>
            </a:r>
          </a:p>
          <a:p>
            <a:r>
              <a:rPr lang="fr-FR" sz="2000" dirty="0">
                <a:solidFill>
                  <a:srgbClr val="000090"/>
                </a:solidFill>
              </a:rPr>
              <a:t>Internet : 2</a:t>
            </a:r>
            <a:r>
              <a:rPr lang="fr-FR" sz="2000" baseline="30000" dirty="0">
                <a:solidFill>
                  <a:srgbClr val="000090"/>
                </a:solidFill>
              </a:rPr>
              <a:t>ème</a:t>
            </a:r>
            <a:r>
              <a:rPr lang="fr-FR" sz="2000" dirty="0">
                <a:solidFill>
                  <a:srgbClr val="000090"/>
                </a:solidFill>
              </a:rPr>
              <a:t> source d’informations en santé</a:t>
            </a:r>
          </a:p>
          <a:p>
            <a:r>
              <a:rPr lang="fr-FR" sz="2000" dirty="0">
                <a:solidFill>
                  <a:srgbClr val="000090"/>
                </a:solidFill>
              </a:rPr>
              <a:t>Sites fiables: Ministère santé, Haute autorité de santé, Cochrane</a:t>
            </a:r>
          </a:p>
          <a:p>
            <a:endParaRPr lang="fr-FR" sz="2000" dirty="0">
              <a:solidFill>
                <a:srgbClr val="000090"/>
              </a:solidFill>
            </a:endParaRPr>
          </a:p>
          <a:p>
            <a:endParaRPr lang="fr-FR" sz="2000" dirty="0">
              <a:solidFill>
                <a:srgbClr val="000090"/>
              </a:solidFill>
            </a:endParaRPr>
          </a:p>
          <a:p>
            <a:endParaRPr lang="fr-FR" sz="2000" dirty="0">
              <a:solidFill>
                <a:srgbClr val="000090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C969555-5BC1-6643-818E-8CE4B42142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339" y="2771655"/>
            <a:ext cx="2216093" cy="112207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F6A8FBA-8D84-FB46-B031-5043F0863081}"/>
              </a:ext>
            </a:extLst>
          </p:cNvPr>
          <p:cNvSpPr txBox="1"/>
          <p:nvPr/>
        </p:nvSpPr>
        <p:spPr>
          <a:xfrm>
            <a:off x="6183544" y="2847379"/>
            <a:ext cx="6959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solidFill>
                  <a:srgbClr val="660066"/>
                </a:solidFill>
              </a:rPr>
              <a:t>IA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AA2FF73-550D-0245-97CA-6BC4CE00202E}"/>
              </a:ext>
            </a:extLst>
          </p:cNvPr>
          <p:cNvSpPr txBox="1"/>
          <p:nvPr/>
        </p:nvSpPr>
        <p:spPr>
          <a:xfrm>
            <a:off x="4241998" y="3209164"/>
            <a:ext cx="3569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660066"/>
                </a:solidFill>
              </a:rPr>
              <a:t>Algorithmes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E74F572-34C5-E849-B499-D4D7159C236D}"/>
              </a:ext>
            </a:extLst>
          </p:cNvPr>
          <p:cNvSpPr txBox="1"/>
          <p:nvPr/>
        </p:nvSpPr>
        <p:spPr>
          <a:xfrm>
            <a:off x="3764627" y="4202815"/>
            <a:ext cx="57114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0090"/>
                </a:solidFill>
              </a:rPr>
              <a:t>Participation du patient au système de santé</a:t>
            </a:r>
          </a:p>
          <a:p>
            <a:endParaRPr lang="fr-FR" sz="2000" dirty="0">
              <a:solidFill>
                <a:srgbClr val="000090"/>
              </a:solidFill>
            </a:endParaRPr>
          </a:p>
          <a:p>
            <a:r>
              <a:rPr lang="fr-FR" sz="2000" dirty="0">
                <a:solidFill>
                  <a:srgbClr val="000090"/>
                </a:solidFill>
              </a:rPr>
              <a:t>Réseaux de patients </a:t>
            </a:r>
          </a:p>
          <a:p>
            <a:r>
              <a:rPr lang="fr-FR" sz="2000" dirty="0">
                <a:solidFill>
                  <a:srgbClr val="000090"/>
                </a:solidFill>
              </a:rPr>
              <a:t>Fédération française des diabétiques (1938)</a:t>
            </a:r>
          </a:p>
          <a:p>
            <a:r>
              <a:rPr lang="fr-FR" sz="2000" dirty="0">
                <a:solidFill>
                  <a:srgbClr val="000090"/>
                </a:solidFill>
              </a:rPr>
              <a:t>Maladies rares </a:t>
            </a:r>
            <a:r>
              <a:rPr lang="fr-FR" sz="2000" i="1" dirty="0" err="1">
                <a:solidFill>
                  <a:srgbClr val="000090"/>
                </a:solidFill>
              </a:rPr>
              <a:t>PatientsLikeMe</a:t>
            </a:r>
            <a:r>
              <a:rPr lang="fr-FR" sz="2000" dirty="0">
                <a:solidFill>
                  <a:srgbClr val="000090"/>
                </a:solidFill>
              </a:rPr>
              <a:t> (2005)</a:t>
            </a:r>
          </a:p>
          <a:p>
            <a:endParaRPr lang="fr-FR" sz="2000" dirty="0">
              <a:solidFill>
                <a:srgbClr val="000090"/>
              </a:solidFill>
            </a:endParaRPr>
          </a:p>
          <a:p>
            <a:endParaRPr lang="fr-FR" sz="20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50A8274-ADD2-0748-8AA6-6B4EA976673B}"/>
              </a:ext>
            </a:extLst>
          </p:cNvPr>
          <p:cNvSpPr txBox="1"/>
          <p:nvPr/>
        </p:nvSpPr>
        <p:spPr>
          <a:xfrm>
            <a:off x="3679672" y="364153"/>
            <a:ext cx="4825424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0090"/>
                </a:solidFill>
              </a:rPr>
              <a:t>Le patient à l’ère du numérique</a:t>
            </a:r>
          </a:p>
        </p:txBody>
      </p:sp>
    </p:spTree>
    <p:extLst>
      <p:ext uri="{BB962C8B-B14F-4D97-AF65-F5344CB8AC3E}">
        <p14:creationId xmlns:p14="http://schemas.microsoft.com/office/powerpoint/2010/main" val="110319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571" y="3028017"/>
            <a:ext cx="1570432" cy="1570432"/>
          </a:xfrm>
          <a:prstGeom prst="rect">
            <a:avLst/>
          </a:prstGeom>
        </p:spPr>
      </p:pic>
      <p:cxnSp>
        <p:nvCxnSpPr>
          <p:cNvPr id="22" name="Connecteur droit avec flèche 21"/>
          <p:cNvCxnSpPr/>
          <p:nvPr/>
        </p:nvCxnSpPr>
        <p:spPr>
          <a:xfrm>
            <a:off x="3764628" y="4274864"/>
            <a:ext cx="1051861" cy="542007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2397572" y="1242600"/>
            <a:ext cx="7796045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00090"/>
                </a:solidFill>
              </a:rPr>
              <a:t>Santé connectée </a:t>
            </a:r>
          </a:p>
          <a:p>
            <a:r>
              <a:rPr lang="fr-FR" sz="2000" dirty="0">
                <a:solidFill>
                  <a:srgbClr val="000090"/>
                </a:solidFill>
              </a:rPr>
              <a:t>Paramètres biométriques, physiques, biologiques (glycémie, créatinine,…)</a:t>
            </a:r>
          </a:p>
          <a:p>
            <a:r>
              <a:rPr lang="fr-FR" sz="2000" dirty="0">
                <a:solidFill>
                  <a:srgbClr val="000090"/>
                </a:solidFill>
              </a:rPr>
              <a:t>Poids, PA, ECG, activité physique, sommeil, alimentation,…</a:t>
            </a:r>
          </a:p>
          <a:p>
            <a:r>
              <a:rPr lang="fr-FR" sz="2000" dirty="0">
                <a:solidFill>
                  <a:srgbClr val="000090"/>
                </a:solidFill>
              </a:rPr>
              <a:t>Facteurs environnementaux </a:t>
            </a:r>
          </a:p>
          <a:p>
            <a:endParaRPr lang="fr-FR" sz="2000" dirty="0">
              <a:solidFill>
                <a:srgbClr val="000090"/>
              </a:solidFill>
            </a:endParaRPr>
          </a:p>
          <a:p>
            <a:endParaRPr lang="fr-FR" sz="2000" dirty="0">
              <a:solidFill>
                <a:srgbClr val="000090"/>
              </a:solidFill>
            </a:endParaRPr>
          </a:p>
          <a:p>
            <a:endParaRPr lang="fr-FR" sz="2000" dirty="0">
              <a:solidFill>
                <a:srgbClr val="000090"/>
              </a:solidFill>
            </a:endParaRPr>
          </a:p>
          <a:p>
            <a:endParaRPr lang="fr-FR" sz="2000" dirty="0">
              <a:solidFill>
                <a:srgbClr val="000090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954801C-6FE4-F34E-85FC-A35E783D8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339" y="4272461"/>
            <a:ext cx="2216093" cy="112207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BBE093E-6B06-D845-B5BC-3EE6437AF531}"/>
              </a:ext>
            </a:extLst>
          </p:cNvPr>
          <p:cNvSpPr txBox="1"/>
          <p:nvPr/>
        </p:nvSpPr>
        <p:spPr>
          <a:xfrm>
            <a:off x="6183544" y="4387941"/>
            <a:ext cx="6959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solidFill>
                  <a:srgbClr val="660066"/>
                </a:solidFill>
              </a:rPr>
              <a:t>IA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57D1555-EA9E-6D42-8A2C-36E3B1939288}"/>
              </a:ext>
            </a:extLst>
          </p:cNvPr>
          <p:cNvSpPr txBox="1"/>
          <p:nvPr/>
        </p:nvSpPr>
        <p:spPr>
          <a:xfrm>
            <a:off x="4241998" y="4749726"/>
            <a:ext cx="3569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660066"/>
                </a:solidFill>
              </a:rPr>
              <a:t>Algorithmes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909B91F-B0BB-2B4B-A38D-386200FE7224}"/>
              </a:ext>
            </a:extLst>
          </p:cNvPr>
          <p:cNvSpPr txBox="1"/>
          <p:nvPr/>
        </p:nvSpPr>
        <p:spPr>
          <a:xfrm>
            <a:off x="3679672" y="364153"/>
            <a:ext cx="4825424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</a:rPr>
              <a:t>Le patient à l’ère du numérique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AA7B96A-00A1-F842-8473-3AE5258DA474}"/>
              </a:ext>
            </a:extLst>
          </p:cNvPr>
          <p:cNvSpPr txBox="1"/>
          <p:nvPr/>
        </p:nvSpPr>
        <p:spPr>
          <a:xfrm>
            <a:off x="2279010" y="5693801"/>
            <a:ext cx="72306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0090"/>
                </a:solidFill>
              </a:rPr>
              <a:t>13 % des français utilisent un objet connecté en santé; 40 % prêts à utiliser </a:t>
            </a:r>
          </a:p>
          <a:p>
            <a:r>
              <a:rPr lang="fr-FR" dirty="0">
                <a:solidFill>
                  <a:srgbClr val="000090"/>
                </a:solidFill>
              </a:rPr>
              <a:t>une appli en santé; 78 % prêts à partager leurs données de santé</a:t>
            </a:r>
          </a:p>
          <a:p>
            <a:r>
              <a:rPr lang="fr-FR" dirty="0">
                <a:solidFill>
                  <a:srgbClr val="000090"/>
                </a:solidFill>
              </a:rPr>
              <a:t>(Enquête Whist Inserm)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145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79396" y="1478027"/>
            <a:ext cx="931165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000090"/>
                </a:solidFill>
              </a:rPr>
              <a:t>Plus de 100 000 applications en santé (20 000 en français)</a:t>
            </a:r>
          </a:p>
          <a:p>
            <a:r>
              <a:rPr lang="fr-FR" sz="2000" dirty="0">
                <a:solidFill>
                  <a:srgbClr val="000090"/>
                </a:solidFill>
              </a:rPr>
              <a:t>Tensiomètre, lecteur de glycémie, pompe à insuline, oxymétrie, ECG, activité physique…</a:t>
            </a:r>
          </a:p>
          <a:p>
            <a:r>
              <a:rPr lang="fr-FR" sz="2000" dirty="0">
                <a:solidFill>
                  <a:srgbClr val="000090"/>
                </a:solidFill>
              </a:rPr>
              <a:t>Sommeil: plus de 500 applications </a:t>
            </a:r>
          </a:p>
          <a:p>
            <a:r>
              <a:rPr lang="fr-FR" sz="2000" dirty="0">
                <a:solidFill>
                  <a:srgbClr val="000090"/>
                </a:solidFill>
              </a:rPr>
              <a:t>Auto-traitement</a:t>
            </a:r>
          </a:p>
          <a:p>
            <a:endParaRPr lang="fr-FR" sz="2000" dirty="0">
              <a:solidFill>
                <a:srgbClr val="000090"/>
              </a:solidFill>
            </a:endParaRPr>
          </a:p>
          <a:p>
            <a:r>
              <a:rPr lang="fr-FR" sz="2000" dirty="0" err="1">
                <a:solidFill>
                  <a:srgbClr val="000090"/>
                </a:solidFill>
              </a:rPr>
              <a:t>Health</a:t>
            </a:r>
            <a:r>
              <a:rPr lang="fr-FR" sz="2000" dirty="0">
                <a:solidFill>
                  <a:srgbClr val="000090"/>
                </a:solidFill>
              </a:rPr>
              <a:t>-care: </a:t>
            </a:r>
            <a:r>
              <a:rPr lang="fr-FR" sz="2000" dirty="0" err="1">
                <a:solidFill>
                  <a:srgbClr val="000090"/>
                </a:solidFill>
              </a:rPr>
              <a:t>connected</a:t>
            </a:r>
            <a:r>
              <a:rPr lang="fr-FR" sz="2000" dirty="0">
                <a:solidFill>
                  <a:srgbClr val="000090"/>
                </a:solidFill>
              </a:rPr>
              <a:t> </a:t>
            </a:r>
            <a:r>
              <a:rPr lang="fr-FR" sz="2000" dirty="0" err="1">
                <a:solidFill>
                  <a:srgbClr val="000090"/>
                </a:solidFill>
              </a:rPr>
              <a:t>objects</a:t>
            </a:r>
            <a:r>
              <a:rPr lang="fr-FR" sz="2000" dirty="0">
                <a:solidFill>
                  <a:srgbClr val="000090"/>
                </a:solidFill>
              </a:rPr>
              <a:t> </a:t>
            </a:r>
          </a:p>
          <a:p>
            <a:r>
              <a:rPr lang="fr-FR" sz="2000" dirty="0">
                <a:solidFill>
                  <a:srgbClr val="000090"/>
                </a:solidFill>
              </a:rPr>
              <a:t>Balances, vêtements, brosses à dent, bracelets,</a:t>
            </a:r>
            <a:r>
              <a:rPr lang="is-IS" sz="2000" dirty="0">
                <a:solidFill>
                  <a:srgbClr val="000090"/>
                </a:solidFill>
              </a:rPr>
              <a:t>…</a:t>
            </a:r>
            <a:endParaRPr lang="fr-FR" sz="2000" dirty="0">
              <a:solidFill>
                <a:srgbClr val="000090"/>
              </a:solidFill>
            </a:endParaRPr>
          </a:p>
          <a:p>
            <a:endParaRPr lang="fr-FR" sz="2000" dirty="0">
              <a:solidFill>
                <a:srgbClr val="000090"/>
              </a:solidFill>
            </a:endParaRPr>
          </a:p>
          <a:p>
            <a:r>
              <a:rPr lang="fr-FR" sz="2000" dirty="0">
                <a:solidFill>
                  <a:srgbClr val="000090"/>
                </a:solidFill>
              </a:rPr>
              <a:t>Différencier:</a:t>
            </a:r>
          </a:p>
          <a:p>
            <a:r>
              <a:rPr lang="fr-FR" sz="2000" dirty="0">
                <a:solidFill>
                  <a:srgbClr val="000090"/>
                </a:solidFill>
              </a:rPr>
              <a:t>1/ Bien-être - automesure (« </a:t>
            </a:r>
            <a:r>
              <a:rPr lang="fr-FR" sz="2000" dirty="0" err="1">
                <a:solidFill>
                  <a:srgbClr val="000090"/>
                </a:solidFill>
              </a:rPr>
              <a:t>Quantified</a:t>
            </a:r>
            <a:r>
              <a:rPr lang="fr-FR" sz="2000" dirty="0">
                <a:solidFill>
                  <a:srgbClr val="000090"/>
                </a:solidFill>
              </a:rPr>
              <a:t>-self ») (sport, alimentation,…)</a:t>
            </a:r>
          </a:p>
          <a:p>
            <a:r>
              <a:rPr lang="fr-FR" sz="2000" dirty="0">
                <a:solidFill>
                  <a:srgbClr val="000090"/>
                </a:solidFill>
              </a:rPr>
              <a:t>2/ Pathologie (diagnostic, suivi de paramètres biologiques, d’un traitement)</a:t>
            </a:r>
          </a:p>
          <a:p>
            <a:endParaRPr lang="fr-FR" sz="2000" dirty="0">
              <a:solidFill>
                <a:srgbClr val="00009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154018" y="409200"/>
            <a:ext cx="5411803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0090"/>
                </a:solidFill>
              </a:rPr>
              <a:t>Santé connectée – objets connectés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D3F0986-E9B6-2F4A-8045-3D1555E35773}"/>
              </a:ext>
            </a:extLst>
          </p:cNvPr>
          <p:cNvSpPr txBox="1"/>
          <p:nvPr/>
        </p:nvSpPr>
        <p:spPr>
          <a:xfrm>
            <a:off x="1479396" y="4701291"/>
            <a:ext cx="89103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>
              <a:solidFill>
                <a:srgbClr val="000090"/>
              </a:solidFill>
            </a:endParaRPr>
          </a:p>
          <a:p>
            <a:r>
              <a:rPr lang="fr-FR" sz="2000" b="1" dirty="0">
                <a:solidFill>
                  <a:srgbClr val="000090"/>
                </a:solidFill>
              </a:rPr>
              <a:t>Défis</a:t>
            </a:r>
            <a:r>
              <a:rPr lang="fr-FR" sz="2000" dirty="0">
                <a:solidFill>
                  <a:srgbClr val="000090"/>
                </a:solidFill>
              </a:rPr>
              <a:t>: Fiabilité ? Absence de validation médicale (&gt; 50% absence de mention légale)</a:t>
            </a:r>
          </a:p>
          <a:p>
            <a:r>
              <a:rPr lang="fr-FR" sz="2000" dirty="0">
                <a:solidFill>
                  <a:srgbClr val="000090"/>
                </a:solidFill>
              </a:rPr>
              <a:t>Intérêt médico-économique ? SMR ? Prise en charge ? </a:t>
            </a:r>
          </a:p>
          <a:p>
            <a:r>
              <a:rPr lang="fr-FR" sz="2000" dirty="0">
                <a:solidFill>
                  <a:srgbClr val="000090"/>
                </a:solidFill>
              </a:rPr>
              <a:t>Observance du traitement par e-</a:t>
            </a:r>
            <a:r>
              <a:rPr lang="fr-FR" sz="2000" dirty="0" err="1">
                <a:solidFill>
                  <a:srgbClr val="000090"/>
                </a:solidFill>
              </a:rPr>
              <a:t>pill</a:t>
            </a:r>
            <a:r>
              <a:rPr lang="fr-FR" sz="2000" dirty="0">
                <a:solidFill>
                  <a:srgbClr val="000090"/>
                </a:solidFill>
              </a:rPr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54525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1014" y="3260889"/>
            <a:ext cx="2077017" cy="2077017"/>
          </a:xfrm>
          <a:prstGeom prst="rect">
            <a:avLst/>
          </a:prstGeom>
        </p:spPr>
      </p:pic>
      <p:cxnSp>
        <p:nvCxnSpPr>
          <p:cNvPr id="19" name="Connecteur droit avec flèche 18"/>
          <p:cNvCxnSpPr/>
          <p:nvPr/>
        </p:nvCxnSpPr>
        <p:spPr>
          <a:xfrm flipV="1">
            <a:off x="7236874" y="4087573"/>
            <a:ext cx="997626" cy="910084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1780817" y="1785407"/>
            <a:ext cx="653659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000090"/>
                </a:solidFill>
              </a:rPr>
              <a:t>Dossier électronique de santé </a:t>
            </a:r>
          </a:p>
          <a:p>
            <a:r>
              <a:rPr lang="fr-FR" sz="2000" dirty="0">
                <a:solidFill>
                  <a:srgbClr val="000090"/>
                </a:solidFill>
              </a:rPr>
              <a:t>Dossier médical partagé (loi du 26 janvier 2016)</a:t>
            </a:r>
          </a:p>
          <a:p>
            <a:r>
              <a:rPr lang="fr-FR" sz="2000" dirty="0">
                <a:solidFill>
                  <a:srgbClr val="000090"/>
                </a:solidFill>
              </a:rPr>
              <a:t>Connexion aux données de santé du patient</a:t>
            </a:r>
          </a:p>
          <a:p>
            <a:r>
              <a:rPr lang="fr-FR" sz="2000" dirty="0">
                <a:solidFill>
                  <a:srgbClr val="000090"/>
                </a:solidFill>
              </a:rPr>
              <a:t>Télémédecine dès 2010 (expertise, assistance, surveillance,</a:t>
            </a:r>
            <a:r>
              <a:rPr lang="is-IS" sz="2000" dirty="0">
                <a:solidFill>
                  <a:srgbClr val="000090"/>
                </a:solidFill>
              </a:rPr>
              <a:t>…)</a:t>
            </a:r>
            <a:endParaRPr lang="fr-FR" sz="2000" dirty="0">
              <a:solidFill>
                <a:srgbClr val="000090"/>
              </a:solidFill>
            </a:endParaRPr>
          </a:p>
          <a:p>
            <a:r>
              <a:rPr lang="fr-FR" sz="2000" dirty="0" err="1">
                <a:solidFill>
                  <a:srgbClr val="000090"/>
                </a:solidFill>
              </a:rPr>
              <a:t>Téléconseil</a:t>
            </a:r>
            <a:r>
              <a:rPr lang="fr-FR" sz="2000" dirty="0">
                <a:solidFill>
                  <a:srgbClr val="000090"/>
                </a:solidFill>
              </a:rPr>
              <a:t>, </a:t>
            </a:r>
            <a:r>
              <a:rPr lang="fr-FR" sz="2000" dirty="0" err="1">
                <a:solidFill>
                  <a:srgbClr val="000090"/>
                </a:solidFill>
              </a:rPr>
              <a:t>Télédialyse</a:t>
            </a:r>
            <a:r>
              <a:rPr lang="fr-FR" sz="2000" dirty="0">
                <a:solidFill>
                  <a:srgbClr val="000090"/>
                </a:solidFill>
              </a:rPr>
              <a:t>, …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918584" y="5754549"/>
            <a:ext cx="77822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000090"/>
                </a:solidFill>
              </a:rPr>
              <a:t>70% des médecins jugent nécessaire d’intégrer le numérique </a:t>
            </a:r>
          </a:p>
          <a:p>
            <a:r>
              <a:rPr lang="fr-FR" sz="2000" dirty="0">
                <a:solidFill>
                  <a:srgbClr val="000090"/>
                </a:solidFill>
              </a:rPr>
              <a:t>dans l’organisation des soins sur les territoires</a:t>
            </a:r>
          </a:p>
          <a:p>
            <a:r>
              <a:rPr lang="fr-FR" sz="2000" dirty="0">
                <a:solidFill>
                  <a:srgbClr val="000090"/>
                </a:solidFill>
              </a:rPr>
              <a:t>Aide au diagnostic, à la thérapeutique, au pronostic, au suivi des patients</a:t>
            </a:r>
          </a:p>
          <a:p>
            <a:endParaRPr lang="fr-FR" sz="2000" dirty="0">
              <a:solidFill>
                <a:srgbClr val="000090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D983A1F-E0D2-B441-ABDF-07E202B5A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556" y="4471242"/>
            <a:ext cx="2216093" cy="112207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EFF8F1FE-A655-6145-AA98-FB7BA6F85CD0}"/>
              </a:ext>
            </a:extLst>
          </p:cNvPr>
          <p:cNvSpPr txBox="1"/>
          <p:nvPr/>
        </p:nvSpPr>
        <p:spPr>
          <a:xfrm>
            <a:off x="5926761" y="4546966"/>
            <a:ext cx="6959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solidFill>
                  <a:srgbClr val="660066"/>
                </a:solidFill>
              </a:rPr>
              <a:t>IA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A316FFB-941F-F448-8CC4-8DBC150066A0}"/>
              </a:ext>
            </a:extLst>
          </p:cNvPr>
          <p:cNvSpPr txBox="1"/>
          <p:nvPr/>
        </p:nvSpPr>
        <p:spPr>
          <a:xfrm>
            <a:off x="3985215" y="4908751"/>
            <a:ext cx="3569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660066"/>
                </a:solidFill>
              </a:rPr>
              <a:t>Algorithmes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A467429-A6AD-044E-967B-933176DE292A}"/>
              </a:ext>
            </a:extLst>
          </p:cNvPr>
          <p:cNvSpPr txBox="1"/>
          <p:nvPr/>
        </p:nvSpPr>
        <p:spPr>
          <a:xfrm>
            <a:off x="3448999" y="493630"/>
            <a:ext cx="4955524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</a:rPr>
              <a:t>Le médecin à l’ère du numérique</a:t>
            </a:r>
          </a:p>
        </p:txBody>
      </p:sp>
    </p:spTree>
    <p:extLst>
      <p:ext uri="{BB962C8B-B14F-4D97-AF65-F5344CB8AC3E}">
        <p14:creationId xmlns:p14="http://schemas.microsoft.com/office/powerpoint/2010/main" val="255292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1223" y="2461096"/>
            <a:ext cx="6118855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000090"/>
                </a:solidFill>
              </a:rPr>
              <a:t>Cancer cutané :</a:t>
            </a:r>
          </a:p>
          <a:p>
            <a:r>
              <a:rPr lang="fr-FR" sz="2000" dirty="0">
                <a:solidFill>
                  <a:srgbClr val="000090"/>
                </a:solidFill>
              </a:rPr>
              <a:t>Diagnostic dermatologique </a:t>
            </a:r>
          </a:p>
          <a:p>
            <a:endParaRPr lang="fr-FR" sz="2000" dirty="0">
              <a:solidFill>
                <a:srgbClr val="000090"/>
              </a:solidFill>
            </a:endParaRPr>
          </a:p>
          <a:p>
            <a:r>
              <a:rPr lang="fr-FR" sz="2000" dirty="0">
                <a:solidFill>
                  <a:srgbClr val="000090"/>
                </a:solidFill>
              </a:rPr>
              <a:t>Apprentissage profond: réseaux de neurones </a:t>
            </a:r>
            <a:r>
              <a:rPr lang="fr-FR" sz="2000" dirty="0" err="1">
                <a:solidFill>
                  <a:srgbClr val="000090"/>
                </a:solidFill>
              </a:rPr>
              <a:t>convolutifs</a:t>
            </a:r>
            <a:endParaRPr lang="fr-FR" sz="2000" dirty="0">
              <a:solidFill>
                <a:srgbClr val="000090"/>
              </a:solidFill>
            </a:endParaRPr>
          </a:p>
          <a:p>
            <a:r>
              <a:rPr lang="fr-FR" sz="2000" dirty="0">
                <a:solidFill>
                  <a:srgbClr val="000090"/>
                </a:solidFill>
              </a:rPr>
              <a:t>Diagnostic des tumeurs malignes les plus fréquentes </a:t>
            </a:r>
          </a:p>
          <a:p>
            <a:r>
              <a:rPr lang="fr-FR" sz="2000" dirty="0">
                <a:solidFill>
                  <a:srgbClr val="000090"/>
                </a:solidFill>
              </a:rPr>
              <a:t>(carcinomes) et les plus redoutables (mélanomes)</a:t>
            </a:r>
          </a:p>
          <a:p>
            <a:endParaRPr lang="fr-FR" sz="2000" dirty="0">
              <a:solidFill>
                <a:srgbClr val="000090"/>
              </a:solidFill>
            </a:endParaRPr>
          </a:p>
          <a:p>
            <a:r>
              <a:rPr lang="fr-FR" sz="2000" dirty="0">
                <a:solidFill>
                  <a:srgbClr val="000090"/>
                </a:solidFill>
              </a:rPr>
              <a:t>130 000 images (2 000 pathologies cutanées)</a:t>
            </a:r>
          </a:p>
          <a:p>
            <a:r>
              <a:rPr lang="fr-FR" sz="2000" dirty="0">
                <a:solidFill>
                  <a:srgbClr val="000090"/>
                </a:solidFill>
              </a:rPr>
              <a:t>Confrontation à 21 dermatologues</a:t>
            </a:r>
          </a:p>
          <a:p>
            <a:endParaRPr lang="fr-FR" sz="2000" dirty="0">
              <a:solidFill>
                <a:srgbClr val="000090"/>
              </a:solidFill>
            </a:endParaRPr>
          </a:p>
          <a:p>
            <a:r>
              <a:rPr lang="fr-FR" sz="2000" dirty="0">
                <a:solidFill>
                  <a:srgbClr val="000090"/>
                </a:solidFill>
              </a:rPr>
              <a:t>Esteva et al, Nature 2017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9265" y="1163710"/>
            <a:ext cx="3281783" cy="215626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835400" y="431800"/>
            <a:ext cx="5047728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0090"/>
                </a:solidFill>
              </a:rPr>
              <a:t>Le smartphone « dermatologue »</a:t>
            </a:r>
          </a:p>
        </p:txBody>
      </p:sp>
    </p:spTree>
    <p:extLst>
      <p:ext uri="{BB962C8B-B14F-4D97-AF65-F5344CB8AC3E}">
        <p14:creationId xmlns:p14="http://schemas.microsoft.com/office/powerpoint/2010/main" val="1626814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84300"/>
            <a:ext cx="9144000" cy="408870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793359" y="391226"/>
            <a:ext cx="3910942" cy="523220"/>
          </a:xfrm>
          <a:prstGeom prst="rect">
            <a:avLst/>
          </a:prstGeom>
          <a:solidFill>
            <a:srgbClr val="D9D9D9"/>
          </a:solidFill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0090"/>
                </a:solidFill>
              </a:rPr>
              <a:t>Diagnostic (assisté) par IA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426201" y="6204466"/>
            <a:ext cx="35590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>
                <a:solidFill>
                  <a:srgbClr val="000090"/>
                </a:solidFill>
              </a:rPr>
              <a:t>Leachman</a:t>
            </a:r>
            <a:r>
              <a:rPr lang="fr-FR" sz="1600" dirty="0">
                <a:solidFill>
                  <a:srgbClr val="000090"/>
                </a:solidFill>
              </a:rPr>
              <a:t> S and </a:t>
            </a:r>
            <a:r>
              <a:rPr lang="fr-FR" sz="1600" dirty="0" err="1">
                <a:solidFill>
                  <a:srgbClr val="000090"/>
                </a:solidFill>
              </a:rPr>
              <a:t>Merlino</a:t>
            </a:r>
            <a:r>
              <a:rPr lang="fr-FR" sz="1600" dirty="0">
                <a:solidFill>
                  <a:srgbClr val="000090"/>
                </a:solidFill>
              </a:rPr>
              <a:t> G, Nature 2017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3E9F7AA-A104-964E-B3F7-9ACE9407C01F}"/>
              </a:ext>
            </a:extLst>
          </p:cNvPr>
          <p:cNvSpPr txBox="1"/>
          <p:nvPr/>
        </p:nvSpPr>
        <p:spPr>
          <a:xfrm>
            <a:off x="3835400" y="431800"/>
            <a:ext cx="5047728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0090"/>
                </a:solidFill>
              </a:rPr>
              <a:t>Le smartphone « dermatologue »</a:t>
            </a:r>
          </a:p>
        </p:txBody>
      </p:sp>
    </p:spTree>
    <p:extLst>
      <p:ext uri="{BB962C8B-B14F-4D97-AF65-F5344CB8AC3E}">
        <p14:creationId xmlns:p14="http://schemas.microsoft.com/office/powerpoint/2010/main" val="206410578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1942</TotalTime>
  <Words>1231</Words>
  <Application>Microsoft Office PowerPoint</Application>
  <PresentationFormat>Widescreen</PresentationFormat>
  <Paragraphs>264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Ubuntu</vt:lpstr>
      <vt:lpstr>Ubuntu Light</vt:lpstr>
      <vt:lpstr>Wingdings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Collège de France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 Corvol</dc:creator>
  <cp:lastModifiedBy>Russel MacDonald</cp:lastModifiedBy>
  <cp:revision>145</cp:revision>
  <cp:lastPrinted>2019-06-18T16:50:37Z</cp:lastPrinted>
  <dcterms:created xsi:type="dcterms:W3CDTF">2018-03-07T13:48:57Z</dcterms:created>
  <dcterms:modified xsi:type="dcterms:W3CDTF">2019-09-12T20:40:17Z</dcterms:modified>
</cp:coreProperties>
</file>